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8"/>
  </p:notesMasterIdLst>
  <p:sldIdLst>
    <p:sldId id="256" r:id="rId2"/>
    <p:sldId id="323" r:id="rId3"/>
    <p:sldId id="269" r:id="rId4"/>
    <p:sldId id="322" r:id="rId5"/>
    <p:sldId id="258" r:id="rId6"/>
    <p:sldId id="290" r:id="rId7"/>
    <p:sldId id="294" r:id="rId8"/>
    <p:sldId id="326" r:id="rId9"/>
    <p:sldId id="327" r:id="rId10"/>
    <p:sldId id="262" r:id="rId11"/>
    <p:sldId id="328" r:id="rId12"/>
    <p:sldId id="260" r:id="rId13"/>
    <p:sldId id="261" r:id="rId14"/>
    <p:sldId id="319" r:id="rId15"/>
    <p:sldId id="320" r:id="rId16"/>
    <p:sldId id="270" r:id="rId17"/>
    <p:sldId id="332" r:id="rId18"/>
    <p:sldId id="329" r:id="rId19"/>
    <p:sldId id="264" r:id="rId20"/>
    <p:sldId id="330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5" r:id="rId31"/>
    <p:sldId id="306" r:id="rId32"/>
    <p:sldId id="313" r:id="rId33"/>
    <p:sldId id="314" r:id="rId34"/>
    <p:sldId id="315" r:id="rId35"/>
    <p:sldId id="325" r:id="rId36"/>
    <p:sldId id="331" r:id="rId37"/>
  </p:sldIdLst>
  <p:sldSz cx="9144000" cy="6858000" type="screen4x3"/>
  <p:notesSz cx="9144000" cy="6858000"/>
  <p:embeddedFontLs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Algerian" pitchFamily="82" charset="0"/>
      <p:regular r:id="rId43"/>
    </p:embeddedFont>
    <p:embeddedFont>
      <p:font typeface="Gabriola" pitchFamily="82" charset="0"/>
      <p:regular r:id="rId44"/>
    </p:embeddedFont>
    <p:embeddedFont>
      <p:font typeface="Constantia" pitchFamily="18" charset="0"/>
      <p:regular r:id="rId45"/>
      <p:bold r:id="rId46"/>
      <p:italic r:id="rId47"/>
      <p:boldItalic r:id="rId48"/>
    </p:embeddedFont>
    <p:embeddedFont>
      <p:font typeface="Comic Sans MS" pitchFamily="66" charset="0"/>
      <p:regular r:id="rId49"/>
      <p:bold r:id="rId50"/>
    </p:embeddedFont>
    <p:embeddedFont>
      <p:font typeface="Cambria Math" pitchFamily="18" charset="0"/>
      <p:regular r:id="rId51"/>
    </p:embeddedFont>
    <p:embeddedFont>
      <p:font typeface="Candara" pitchFamily="34" charset="0"/>
      <p:regular r:id="rId52"/>
      <p:bold r:id="rId53"/>
      <p:italic r:id="rId54"/>
      <p:boldItalic r:id="rId55"/>
    </p:embeddedFont>
    <p:embeddedFont>
      <p:font typeface="Franklin Gothic Medium" pitchFamily="34" charset="0"/>
      <p:regular r:id="rId56"/>
      <p: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94920" autoAdjust="0"/>
  </p:normalViewPr>
  <p:slideViewPr>
    <p:cSldViewPr>
      <p:cViewPr varScale="1">
        <p:scale>
          <a:sx n="54" d="100"/>
          <a:sy n="54" d="100"/>
        </p:scale>
        <p:origin x="-1147" y="-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649A0-2A93-4DE9-B1E9-CC7561FC670D}" type="datetimeFigureOut">
              <a:rPr lang="en-IN" smtClean="0"/>
              <a:pPr/>
              <a:t>30-04-2020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6B74A-7944-431C-B530-C0E38D1A490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290231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00CC"/>
                </a:solidFill>
                <a:latin typeface="Cambria Math"/>
                <a:cs typeface="Cambria Math"/>
              </a:defRPr>
            </a:lvl1pPr>
          </a:lstStyle>
          <a:p>
            <a:pPr marL="12700">
              <a:lnSpc>
                <a:spcPts val="1860"/>
              </a:lnSpc>
            </a:pPr>
            <a:r>
              <a:rPr spc="5" dirty="0"/>
              <a:t>Chapter : Real</a:t>
            </a:r>
            <a:r>
              <a:rPr spc="-220" dirty="0"/>
              <a:t> </a:t>
            </a:r>
            <a:r>
              <a:rPr spc="5" dirty="0"/>
              <a:t>Numbers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Gabriola"/>
                <a:cs typeface="Gabriol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00CC"/>
                </a:solidFill>
                <a:latin typeface="Cambria Math"/>
                <a:cs typeface="Cambria Math"/>
              </a:defRPr>
            </a:lvl1pPr>
          </a:lstStyle>
          <a:p>
            <a:pPr marL="12700">
              <a:lnSpc>
                <a:spcPts val="1860"/>
              </a:lnSpc>
            </a:pPr>
            <a:r>
              <a:rPr spc="5" dirty="0"/>
              <a:t>Chapter : Real</a:t>
            </a:r>
            <a:r>
              <a:rPr spc="-220" dirty="0"/>
              <a:t> </a:t>
            </a:r>
            <a:r>
              <a:rPr spc="5" dirty="0"/>
              <a:t>Numbers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Gabriola"/>
                <a:cs typeface="Gabriol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00CC"/>
                </a:solidFill>
                <a:latin typeface="Cambria Math"/>
                <a:cs typeface="Cambria Math"/>
              </a:defRPr>
            </a:lvl1pPr>
          </a:lstStyle>
          <a:p>
            <a:pPr marL="12700">
              <a:lnSpc>
                <a:spcPts val="1860"/>
              </a:lnSpc>
            </a:pPr>
            <a:r>
              <a:rPr spc="5" dirty="0"/>
              <a:t>Chapter : Real</a:t>
            </a:r>
            <a:r>
              <a:rPr spc="-220" dirty="0"/>
              <a:t> </a:t>
            </a:r>
            <a:r>
              <a:rPr spc="5" dirty="0"/>
              <a:t>Numbers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Gabriola"/>
                <a:cs typeface="Gabriol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00CC"/>
                </a:solidFill>
                <a:latin typeface="Cambria Math"/>
                <a:cs typeface="Cambria Math"/>
              </a:defRPr>
            </a:lvl1pPr>
          </a:lstStyle>
          <a:p>
            <a:pPr marL="12700">
              <a:lnSpc>
                <a:spcPts val="1860"/>
              </a:lnSpc>
            </a:pPr>
            <a:r>
              <a:rPr spc="5" dirty="0"/>
              <a:t>Chapter : Real</a:t>
            </a:r>
            <a:r>
              <a:rPr spc="-220" dirty="0"/>
              <a:t> </a:t>
            </a:r>
            <a:r>
              <a:rPr spc="5" dirty="0"/>
              <a:t>Numbers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00CC"/>
                </a:solidFill>
                <a:latin typeface="Cambria Math"/>
                <a:cs typeface="Cambria Math"/>
              </a:defRPr>
            </a:lvl1pPr>
          </a:lstStyle>
          <a:p>
            <a:pPr marL="12700">
              <a:lnSpc>
                <a:spcPts val="1860"/>
              </a:lnSpc>
            </a:pPr>
            <a:r>
              <a:rPr spc="5" dirty="0"/>
              <a:t>Chapter : Real</a:t>
            </a:r>
            <a:r>
              <a:rPr spc="-220" dirty="0"/>
              <a:t> </a:t>
            </a:r>
            <a:r>
              <a:rPr spc="5" dirty="0"/>
              <a:t>Numbers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49802" y="621919"/>
            <a:ext cx="1644395" cy="10013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Gabriola"/>
                <a:cs typeface="Gabriol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8340" y="2537586"/>
            <a:ext cx="7767319" cy="30473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48106" y="6306381"/>
            <a:ext cx="2301240" cy="2546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0000CC"/>
                </a:solidFill>
                <a:latin typeface="Cambria Math"/>
                <a:cs typeface="Cambria Math"/>
              </a:defRPr>
            </a:lvl1pPr>
          </a:lstStyle>
          <a:p>
            <a:pPr marL="12700">
              <a:lnSpc>
                <a:spcPts val="1860"/>
              </a:lnSpc>
            </a:pPr>
            <a:r>
              <a:rPr spc="5" dirty="0"/>
              <a:t>Chapter : Real</a:t>
            </a:r>
            <a:r>
              <a:rPr spc="-220" dirty="0"/>
              <a:t> </a:t>
            </a:r>
            <a:r>
              <a:rPr spc="5" dirty="0"/>
              <a:t>Numbers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" y="-216991"/>
            <a:ext cx="9210261" cy="7086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TextBox 6"/>
          <p:cNvSpPr txBox="1"/>
          <p:nvPr/>
        </p:nvSpPr>
        <p:spPr>
          <a:xfrm>
            <a:off x="928480" y="873443"/>
            <a:ext cx="7505699" cy="166199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lgerian" pitchFamily="82" charset="0"/>
              </a:rPr>
              <a:t>CUBE 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lgerian" pitchFamily="82" charset="0"/>
              </a:rPr>
              <a:t>AND CUBE ROOTS</a:t>
            </a:r>
          </a:p>
          <a:p>
            <a:pPr algn="ctr"/>
            <a:r>
              <a:rPr lang="en-IN" sz="4800" dirty="0">
                <a:latin typeface="Algerian" panose="04020705040A02060702" pitchFamily="82" charset="0"/>
              </a:rPr>
              <a:t>CLASS:VIII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Algerian" pitchFamily="8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EE48082F-0F82-4CB2-9F9B-7E5C3B4BE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7957929" cy="492443"/>
          </a:xfrm>
        </p:spPr>
        <p:txBody>
          <a:bodyPr/>
          <a:lstStyle/>
          <a:p>
            <a:r>
              <a:rPr lang="en-IN" dirty="0"/>
              <a:t> </a:t>
            </a:r>
            <a:endParaRPr lang="en-IN" sz="3600" dirty="0">
              <a:latin typeface="Algerian" panose="04020705040A02060702" pitchFamily="8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2830004-ED04-475E-AD70-6DDCF7E8106F}"/>
              </a:ext>
            </a:extLst>
          </p:cNvPr>
          <p:cNvSpPr txBox="1"/>
          <p:nvPr/>
        </p:nvSpPr>
        <p:spPr>
          <a:xfrm>
            <a:off x="2201174" y="4893565"/>
            <a:ext cx="6714226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endParaRPr lang="en-IN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7800" y="457200"/>
            <a:ext cx="6079834" cy="66127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0" tIns="259715" rIns="0" bIns="0" rtlCol="0">
            <a:spAutoFit/>
          </a:bodyPr>
          <a:lstStyle/>
          <a:p>
            <a:pPr marL="1851025" marR="5080" indent="-1838325" algn="ctr">
              <a:lnSpc>
                <a:spcPct val="70000"/>
              </a:lnSpc>
              <a:spcBef>
                <a:spcPts val="2045"/>
              </a:spcBef>
            </a:pPr>
            <a:r>
              <a:rPr sz="36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Properties of </a:t>
            </a:r>
            <a:r>
              <a:rPr sz="3600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Cube</a:t>
            </a:r>
            <a:r>
              <a:rPr lang="en-IN" sz="3600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s</a:t>
            </a:r>
            <a:r>
              <a:rPr sz="3600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36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of  numbers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object 3"/>
              <p:cNvSpPr txBox="1"/>
              <p:nvPr/>
            </p:nvSpPr>
            <p:spPr>
              <a:xfrm>
                <a:off x="457201" y="1143000"/>
                <a:ext cx="8229600" cy="4775923"/>
              </a:xfrm>
              <a:prstGeom prst="rect">
                <a:avLst/>
              </a:prstGeom>
            </p:spPr>
            <p:txBody>
              <a:bodyPr vert="horz" wrap="square" lIns="0" tIns="97790" rIns="0" bIns="0" rtlCol="0">
                <a:spAutoFit/>
              </a:bodyPr>
              <a:lstStyle/>
              <a:p>
                <a:pPr marL="355600" indent="-342900">
                  <a:lnSpc>
                    <a:spcPct val="100000"/>
                  </a:lnSpc>
                  <a:spcBef>
                    <a:spcPts val="770"/>
                  </a:spcBef>
                  <a:buClr>
                    <a:srgbClr val="D26900"/>
                  </a:buClr>
                  <a:buSzPct val="58928"/>
                  <a:buFont typeface="Wingdings"/>
                  <a:buChar char=""/>
                  <a:tabLst>
                    <a:tab pos="354965" algn="l"/>
                    <a:tab pos="355600" algn="l"/>
                  </a:tabLst>
                </a:pPr>
                <a:r>
                  <a:rPr lang="en-IN" sz="2800" spc="-5" dirty="0" smtClean="0">
                    <a:latin typeface="Times New Roman"/>
                    <a:cs typeface="Times New Roman"/>
                  </a:rPr>
                  <a:t>Cube of all even natural are</a:t>
                </a:r>
                <a:r>
                  <a:rPr lang="en-IN" sz="2800" spc="-20" dirty="0">
                    <a:latin typeface="Times New Roman"/>
                    <a:cs typeface="Times New Roman"/>
                  </a:rPr>
                  <a:t/>
                </a:r>
                <a:r>
                  <a:rPr lang="en-IN" sz="2800" spc="-5" dirty="0" smtClean="0">
                    <a:latin typeface="Times New Roman"/>
                    <a:cs typeface="Times New Roman"/>
                  </a:rPr>
                  <a:t>even.</a:t>
                </a:r>
                <a:endParaRPr lang="en-IN" sz="2800" dirty="0">
                  <a:latin typeface="Times New Roman"/>
                  <a:cs typeface="Times New Roman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770"/>
                  </a:spcBef>
                  <a:buClr>
                    <a:srgbClr val="D26900"/>
                  </a:buClr>
                  <a:buSzPct val="58928"/>
                  <a:tabLst>
                    <a:tab pos="354965" algn="l"/>
                    <a:tab pos="355600" algn="l"/>
                  </a:tabLst>
                </a:pPr>
                <a:r>
                  <a:rPr lang="en-IN" sz="2800" spc="-5" dirty="0">
                    <a:latin typeface="Times New Roman"/>
                    <a:cs typeface="Times New Roman"/>
                  </a:rPr>
                  <a:t/>
                </a:r>
                <a:r>
                  <a:rPr lang="en-IN" sz="2800" spc="-5" dirty="0" err="1" smtClean="0">
                    <a:latin typeface="Times New Roman"/>
                    <a:cs typeface="Times New Roman"/>
                  </a:rPr>
                  <a:t>e.g</a:t>
                </a:r>
                <a:r>
                  <a:rPr lang="en-IN" sz="2800" spc="-5" dirty="0" smtClean="0">
                    <a:latin typeface="Times New Roman"/>
                    <a:cs typeface="Times New Roman"/>
                  </a:rPr>
                  <a:t>: Cube </a:t>
                </a:r>
                <a:r>
                  <a:rPr lang="en-IN" sz="2800" spc="-5" dirty="0">
                    <a:latin typeface="Times New Roman"/>
                    <a:cs typeface="Times New Roman"/>
                  </a:rPr>
                  <a:t>of 4 = </a:t>
                </a:r>
                <a:r>
                  <a:rPr lang="en-IN" sz="2800" dirty="0">
                    <a:latin typeface="Times New Roman"/>
                    <a:cs typeface="Times New Roman"/>
                  </a:rPr>
                  <a:t>64, </a:t>
                </a:r>
                <a:r>
                  <a:rPr lang="en-IN" sz="2800" spc="-5" dirty="0">
                    <a:latin typeface="Times New Roman"/>
                    <a:cs typeface="Times New Roman"/>
                  </a:rPr>
                  <a:t>which is an even</a:t>
                </a:r>
                <a:r>
                  <a:rPr lang="en-IN" sz="2800" spc="-20" dirty="0">
                    <a:latin typeface="Times New Roman"/>
                    <a:cs typeface="Times New Roman"/>
                  </a:rPr>
                  <a:t/>
                </a:r>
                <a:r>
                  <a:rPr lang="en-IN" sz="2800" spc="-5" dirty="0">
                    <a:latin typeface="Times New Roman"/>
                    <a:cs typeface="Times New Roman"/>
                  </a:rPr>
                  <a:t>number</a:t>
                </a:r>
                <a:endParaRPr lang="en-IN" sz="2800" dirty="0">
                  <a:latin typeface="Times New Roman"/>
                  <a:cs typeface="Times New Roman"/>
                </a:endParaRPr>
              </a:p>
              <a:p>
                <a:pPr marL="355600" indent="-342900">
                  <a:lnSpc>
                    <a:spcPct val="100000"/>
                  </a:lnSpc>
                  <a:spcBef>
                    <a:spcPts val="670"/>
                  </a:spcBef>
                  <a:buClr>
                    <a:srgbClr val="D26900"/>
                  </a:buClr>
                  <a:buSzPct val="58928"/>
                  <a:buFont typeface="Wingdings"/>
                  <a:buChar char=""/>
                  <a:tabLst>
                    <a:tab pos="354965" algn="l"/>
                    <a:tab pos="355600" algn="l"/>
                  </a:tabLst>
                </a:pPr>
                <a:r>
                  <a:rPr lang="en-IN" sz="2800" spc="-5" dirty="0">
                    <a:latin typeface="Times New Roman"/>
                    <a:cs typeface="Times New Roman"/>
                  </a:rPr>
                  <a:t>Cube of all </a:t>
                </a:r>
                <a:r>
                  <a:rPr lang="en-IN" sz="2800" dirty="0">
                    <a:latin typeface="Times New Roman"/>
                    <a:cs typeface="Times New Roman"/>
                  </a:rPr>
                  <a:t>odd </a:t>
                </a:r>
                <a:r>
                  <a:rPr lang="en-IN" sz="2800" spc="-5" dirty="0">
                    <a:latin typeface="Times New Roman"/>
                    <a:cs typeface="Times New Roman"/>
                  </a:rPr>
                  <a:t>natural are </a:t>
                </a:r>
                <a:r>
                  <a:rPr lang="en-IN" sz="2800" dirty="0" smtClean="0">
                    <a:latin typeface="Times New Roman"/>
                    <a:cs typeface="Times New Roman"/>
                  </a:rPr>
                  <a:t>odd.</a:t>
                </a:r>
              </a:p>
              <a:p>
                <a:pPr marL="12700">
                  <a:lnSpc>
                    <a:spcPct val="100000"/>
                  </a:lnSpc>
                  <a:spcBef>
                    <a:spcPts val="670"/>
                  </a:spcBef>
                  <a:buClr>
                    <a:srgbClr val="D26900"/>
                  </a:buClr>
                  <a:buSzPct val="58928"/>
                  <a:tabLst>
                    <a:tab pos="354965" algn="l"/>
                    <a:tab pos="355600" algn="l"/>
                  </a:tabLst>
                </a:pPr>
                <a:r>
                  <a:rPr lang="en-IN" sz="2800" spc="-5" dirty="0" err="1" smtClean="0">
                    <a:latin typeface="Times New Roman"/>
                    <a:cs typeface="Times New Roman"/>
                  </a:rPr>
                  <a:t>e.g</a:t>
                </a:r>
                <a:r>
                  <a:rPr lang="en-IN" sz="2800" spc="-5" dirty="0" smtClean="0">
                    <a:latin typeface="Times New Roman"/>
                    <a:cs typeface="Times New Roman"/>
                  </a:rPr>
                  <a:t>: Cube </a:t>
                </a:r>
                <a:r>
                  <a:rPr lang="en-IN" sz="2800" spc="-5" dirty="0">
                    <a:latin typeface="Times New Roman"/>
                    <a:cs typeface="Times New Roman"/>
                  </a:rPr>
                  <a:t>of 3 = 27, which is </a:t>
                </a:r>
                <a:r>
                  <a:rPr lang="en-IN" sz="2800" spc="-5" dirty="0" smtClean="0">
                    <a:latin typeface="Times New Roman"/>
                    <a:cs typeface="Times New Roman"/>
                  </a:rPr>
                  <a:t>an </a:t>
                </a:r>
                <a:r>
                  <a:rPr lang="en-IN" sz="2800" spc="-10" dirty="0" smtClean="0">
                    <a:latin typeface="Times New Roman"/>
                    <a:cs typeface="Times New Roman"/>
                  </a:rPr>
                  <a:t>odd</a:t>
                </a:r>
                <a:r>
                  <a:rPr lang="en-IN" sz="2800" spc="10" dirty="0" smtClean="0">
                    <a:latin typeface="Times New Roman"/>
                    <a:cs typeface="Times New Roman"/>
                  </a:rPr>
                  <a:t/>
                </a:r>
                <a:r>
                  <a:rPr lang="en-IN" sz="2800" spc="-5" dirty="0" smtClean="0">
                    <a:latin typeface="Times New Roman"/>
                    <a:cs typeface="Times New Roman"/>
                  </a:rPr>
                  <a:t>number</a:t>
                </a:r>
              </a:p>
              <a:p>
                <a:pPr marL="469900" indent="-457200">
                  <a:lnSpc>
                    <a:spcPct val="100000"/>
                  </a:lnSpc>
                  <a:spcBef>
                    <a:spcPts val="670"/>
                  </a:spcBef>
                  <a:buClr>
                    <a:srgbClr val="D26900"/>
                  </a:buClr>
                  <a:buSzPct val="58928"/>
                  <a:buFont typeface="Wingdings" panose="05000000000000000000" pitchFamily="2" charset="2"/>
                  <a:buChar char="Ø"/>
                  <a:tabLst>
                    <a:tab pos="354965" algn="l"/>
                    <a:tab pos="355600" algn="l"/>
                  </a:tabLst>
                </a:pPr>
                <a:r>
                  <a:rPr lang="en-IN" sz="2800" spc="-5" dirty="0" smtClean="0">
                    <a:latin typeface="Times New Roman"/>
                    <a:cs typeface="Times New Roman"/>
                  </a:rPr>
                  <a:t>Cube of any multiple of 2 is divisible by 8</a:t>
                </a:r>
              </a:p>
              <a:p>
                <a:pPr marL="12700">
                  <a:lnSpc>
                    <a:spcPct val="100000"/>
                  </a:lnSpc>
                  <a:spcBef>
                    <a:spcPts val="670"/>
                  </a:spcBef>
                  <a:buClr>
                    <a:srgbClr val="D26900"/>
                  </a:buClr>
                  <a:buSzPct val="58928"/>
                  <a:tabLst>
                    <a:tab pos="354965" algn="l"/>
                    <a:tab pos="355600" algn="l"/>
                  </a:tabLst>
                </a:pPr>
                <a:r>
                  <a:rPr lang="en-IN" sz="2800" spc="-5" dirty="0">
                    <a:latin typeface="Times New Roman"/>
                    <a:cs typeface="Times New Roman"/>
                  </a:rPr>
                  <a:t/>
                </a:r>
                <a:r>
                  <a:rPr lang="en-IN" sz="2800" spc="-5" dirty="0" err="1" smtClean="0">
                    <a:latin typeface="Times New Roman"/>
                    <a:cs typeface="Times New Roman"/>
                  </a:rPr>
                  <a:t>e.g</a:t>
                </a:r>
                <a:r>
                  <a:rPr lang="en-IN" sz="2800" spc="-5" dirty="0" smtClean="0">
                    <a:latin typeface="Times New Roman"/>
                    <a:cs typeface="Times New Roman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2800" i="1" spc="-6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ar-AE" sz="2800" i="1" spc="-6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  <m:sup>
                        <m:r>
                          <a:rPr lang="ar-AE" sz="2800" i="1" spc="-6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ar-AE" sz="2800" dirty="0" smtClean="0">
                    <a:latin typeface="Times New Roman"/>
                    <a:cs typeface="Times New Roman"/>
                  </a:rPr>
                  <a:t/>
                </a:r>
                <a:r>
                  <a:rPr lang="en-IN" sz="2800" dirty="0">
                    <a:latin typeface="Times New Roman"/>
                    <a:cs typeface="Times New Roman"/>
                  </a:rPr>
                  <a:t>=</a:t>
                </a:r>
                <a:r>
                  <a:rPr lang="ar-AE" sz="2800" dirty="0" smtClean="0">
                    <a:latin typeface="Times New Roman"/>
                    <a:cs typeface="Times New Roman"/>
                  </a:rPr>
                  <a:t/>
                </a:r>
                <a:r>
                  <a:rPr lang="en-IN" sz="2800" dirty="0" smtClean="0">
                    <a:latin typeface="Times New Roman"/>
                    <a:cs typeface="Times New Roman"/>
                  </a:rPr>
                  <a:t> 64 which is divisible by 8</a:t>
                </a:r>
                <a:endParaRPr lang="en-IN" sz="2800" dirty="0">
                  <a:latin typeface="Times New Roman"/>
                  <a:cs typeface="Times New Roman"/>
                </a:endParaRPr>
              </a:p>
              <a:p>
                <a:pPr marL="354965" marR="21590" indent="-354965">
                  <a:lnSpc>
                    <a:spcPct val="120000"/>
                  </a:lnSpc>
                  <a:buClr>
                    <a:srgbClr val="D26900"/>
                  </a:buClr>
                  <a:buSzPct val="58928"/>
                  <a:buFont typeface="Wingdings"/>
                  <a:buChar char=""/>
                  <a:tabLst>
                    <a:tab pos="354965" algn="l"/>
                    <a:tab pos="355600" algn="l"/>
                  </a:tabLst>
                </a:pPr>
                <a:r>
                  <a:rPr lang="en-IN" sz="2800" spc="-5" dirty="0">
                    <a:latin typeface="Times New Roman"/>
                    <a:cs typeface="Times New Roman"/>
                  </a:rPr>
                  <a:t>Cube of a </a:t>
                </a:r>
                <a:r>
                  <a:rPr lang="en-IN" sz="2800" dirty="0">
                    <a:latin typeface="Times New Roman"/>
                    <a:cs typeface="Times New Roman"/>
                  </a:rPr>
                  <a:t>natural </a:t>
                </a:r>
                <a:r>
                  <a:rPr lang="en-IN" sz="2800" spc="-5" dirty="0">
                    <a:latin typeface="Times New Roman"/>
                    <a:cs typeface="Times New Roman"/>
                  </a:rPr>
                  <a:t>number of the </a:t>
                </a:r>
                <a:r>
                  <a:rPr lang="en-IN" sz="2800" dirty="0">
                    <a:latin typeface="Times New Roman"/>
                    <a:cs typeface="Times New Roman"/>
                  </a:rPr>
                  <a:t>form </a:t>
                </a:r>
                <a:r>
                  <a:rPr lang="en-IN" sz="2800" i="1" u="heavy" spc="-5" dirty="0">
                    <a:uFill>
                      <a:solidFill>
                        <a:srgbClr val="DEDEDF"/>
                      </a:solidFill>
                    </a:uFill>
                    <a:latin typeface="Times New Roman"/>
                    <a:cs typeface="Times New Roman"/>
                  </a:rPr>
                  <a:t>3n</a:t>
                </a:r>
                <a:r>
                  <a:rPr lang="en-IN" sz="2800" i="1" spc="-5" dirty="0">
                    <a:latin typeface="Times New Roman"/>
                    <a:cs typeface="Times New Roman"/>
                  </a:rPr>
                  <a:t/>
                </a:r>
                <a:r>
                  <a:rPr lang="en-IN" sz="2800" spc="-5" dirty="0">
                    <a:latin typeface="Times New Roman"/>
                    <a:cs typeface="Times New Roman"/>
                  </a:rPr>
                  <a:t>is a multiple of 27.  </a:t>
                </a:r>
                <a:endParaRPr lang="en-IN" sz="2800" spc="-5" dirty="0" smtClean="0">
                  <a:latin typeface="Times New Roman"/>
                  <a:cs typeface="Times New Roman"/>
                </a:endParaRPr>
              </a:p>
              <a:p>
                <a:pPr marR="21590">
                  <a:lnSpc>
                    <a:spcPct val="120000"/>
                  </a:lnSpc>
                  <a:buClr>
                    <a:srgbClr val="D26900"/>
                  </a:buClr>
                  <a:buSzPct val="58928"/>
                  <a:tabLst>
                    <a:tab pos="354965" algn="l"/>
                    <a:tab pos="355600" algn="l"/>
                  </a:tabLst>
                </a:pPr>
                <a:r>
                  <a:rPr lang="en-IN" sz="2800" spc="-5" dirty="0">
                    <a:latin typeface="Times New Roman"/>
                    <a:cs typeface="Times New Roman"/>
                  </a:rPr>
                  <a:t/>
                </a:r>
                <a:r>
                  <a:rPr lang="en-IN" sz="2800" spc="-5" dirty="0" err="1" smtClean="0">
                    <a:latin typeface="Times New Roman"/>
                    <a:cs typeface="Times New Roman"/>
                  </a:rPr>
                  <a:t>e.g</a:t>
                </a:r>
                <a:r>
                  <a:rPr lang="en-IN" sz="2800" spc="-5" dirty="0" smtClean="0">
                    <a:latin typeface="Times New Roman"/>
                    <a:cs typeface="Times New Roman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2800" i="1" spc="-6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ar-AE" sz="2800" b="0" i="1" spc="-6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  <m:sup>
                        <m:r>
                          <a:rPr lang="ar-AE" sz="2800" i="1" spc="-6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IN" sz="2800" dirty="0" smtClean="0">
                    <a:latin typeface="Times New Roman"/>
                    <a:cs typeface="Times New Roman"/>
                  </a:rPr>
                  <a:t> = 216 which is divisible by 28</a:t>
                </a:r>
                <a:endParaRPr sz="2800" dirty="0">
                  <a:latin typeface="Times New Roman"/>
                  <a:cs typeface="Times New Roman"/>
                </a:endParaRPr>
              </a:p>
            </p:txBody>
          </p:sp>
        </mc:Choice>
        <mc:Fallback>
          <p:sp>
            <p:nvSpPr>
              <p:cNvPr id="3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1143000"/>
                <a:ext cx="8229600" cy="4775923"/>
              </a:xfrm>
              <a:prstGeom prst="rect">
                <a:avLst/>
              </a:prstGeom>
              <a:blipFill rotWithShape="0">
                <a:blip r:embed="rId2"/>
                <a:stretch>
                  <a:fillRect l="-2444" t="-255" r="-74" b="-102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/>
          </p:cNvSpPr>
          <p:nvPr/>
        </p:nvSpPr>
        <p:spPr>
          <a:xfrm>
            <a:off x="1295400" y="457200"/>
            <a:ext cx="6934200" cy="70564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0" tIns="259715" rIns="0" bIns="0" rtlCol="0">
            <a:spAutoFit/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1025" marR="5080" indent="-1838325" algn="ctr">
              <a:lnSpc>
                <a:spcPct val="70000"/>
              </a:lnSpc>
              <a:spcBef>
                <a:spcPts val="2045"/>
              </a:spcBef>
            </a:pPr>
            <a:r>
              <a:rPr lang="en-US" sz="4000" kern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Properties of Cubes of  numbers</a:t>
            </a:r>
            <a:endParaRPr lang="en-US" sz="4000" kern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Rectangle 4"/>
              <p:cNvSpPr/>
              <p:nvPr/>
            </p:nvSpPr>
            <p:spPr>
              <a:xfrm>
                <a:off x="914400" y="1676400"/>
                <a:ext cx="6934200" cy="38384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IN" sz="2800" spc="-5" dirty="0" smtClean="0">
                    <a:latin typeface="Times New Roman"/>
                    <a:cs typeface="Times New Roman"/>
                  </a:rPr>
                  <a:t>Cube of negative number is always negative.</a:t>
                </a:r>
              </a:p>
              <a:p>
                <a:r>
                  <a:rPr lang="en-IN" sz="2800" spc="-65" dirty="0" err="1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e.g</a:t>
                </a:r>
                <a:r>
                  <a:rPr lang="en-IN" sz="2800" spc="-65" dirty="0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2800" i="1" spc="-6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IN" sz="2800" b="0" i="1" spc="-6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(−</m:t>
                        </m:r>
                        <m:r>
                          <a:rPr lang="en-IN" sz="2800" b="0" i="1" spc="-6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IN" sz="2800" b="0" i="1" spc="-6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ar-AE" sz="2800" i="1" spc="-6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IN" sz="2800" dirty="0" smtClean="0"/>
                  <a:t> = (-2) x (-2) x (-2) = -8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IN" sz="2800" dirty="0" smtClean="0"/>
                  <a:t>Cube of a positive number is always positive.</a:t>
                </a:r>
              </a:p>
              <a:p>
                <a:r>
                  <a:rPr lang="en-IN" sz="2800" spc="-65" dirty="0" err="1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e.g</a:t>
                </a:r>
                <a:r>
                  <a:rPr lang="en-IN" sz="2800" spc="-65" dirty="0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2800" i="1" spc="-6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IN" sz="2800" b="0" i="1" spc="-6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ar-AE" sz="2800" i="1" spc="-6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  <m:sup>
                        <m:r>
                          <a:rPr lang="ar-AE" sz="2800" i="1" spc="-6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IN" sz="2800" dirty="0" smtClean="0"/>
                  <a:t> = 4 x 4 x 4 = 64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IN" sz="2800" dirty="0" smtClean="0"/>
                  <a:t>Cube of a rational  number is equal to the cube of its numerator divided by the cube of its denominator.</a:t>
                </a:r>
              </a:p>
              <a:p>
                <a:r>
                  <a:rPr lang="en-IN" sz="2800" dirty="0" err="1" smtClean="0"/>
                  <a:t>e.g</a:t>
                </a:r>
                <a:r>
                  <a:rPr lang="en-IN" sz="2800" dirty="0" smtClean="0"/>
                  <a:t>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N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IN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IN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IN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IN" sz="28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IN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IN" sz="28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IN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IN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IN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IN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IN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IN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IN" sz="28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sz="28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num>
                      <m:den>
                        <m:r>
                          <a:rPr lang="en-IN" sz="2800" b="0" i="1" smtClean="0">
                            <a:latin typeface="Cambria Math" panose="02040503050406030204" pitchFamily="18" charset="0"/>
                          </a:rPr>
                          <m:t>125</m:t>
                        </m:r>
                      </m:den>
                    </m:f>
                  </m:oMath>
                </a14:m>
                <a:endParaRPr lang="en-IN" sz="2800" dirty="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676400"/>
                <a:ext cx="6934200" cy="3838487"/>
              </a:xfrm>
              <a:prstGeom prst="rect">
                <a:avLst/>
              </a:prstGeom>
              <a:blipFill rotWithShape="0">
                <a:blip r:embed="rId2"/>
                <a:stretch>
                  <a:fillRect l="-1757" t="-1587" r="-2197" b="-95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3843338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0" y="2286000"/>
            <a:ext cx="1789176" cy="16123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5008" y="2060448"/>
            <a:ext cx="5994400" cy="4526915"/>
          </a:xfrm>
          <a:custGeom>
            <a:avLst/>
            <a:gdLst/>
            <a:ahLst/>
            <a:cxnLst/>
            <a:rect l="l" t="t" r="r" b="b"/>
            <a:pathLst>
              <a:path w="5994400" h="4526915">
                <a:moveTo>
                  <a:pt x="2778531" y="0"/>
                </a:moveTo>
                <a:lnTo>
                  <a:pt x="2280183" y="0"/>
                </a:lnTo>
                <a:lnTo>
                  <a:pt x="1199667" y="4049458"/>
                </a:lnTo>
                <a:lnTo>
                  <a:pt x="583831" y="2675254"/>
                </a:lnTo>
                <a:lnTo>
                  <a:pt x="0" y="2942335"/>
                </a:lnTo>
                <a:lnTo>
                  <a:pt x="55168" y="3075813"/>
                </a:lnTo>
                <a:lnTo>
                  <a:pt x="355993" y="2942335"/>
                </a:lnTo>
                <a:lnTo>
                  <a:pt x="1092911" y="4526495"/>
                </a:lnTo>
                <a:lnTo>
                  <a:pt x="1265580" y="4526495"/>
                </a:lnTo>
                <a:lnTo>
                  <a:pt x="2422550" y="236727"/>
                </a:lnTo>
                <a:lnTo>
                  <a:pt x="5994044" y="236854"/>
                </a:lnTo>
                <a:lnTo>
                  <a:pt x="5994044" y="635"/>
                </a:lnTo>
                <a:lnTo>
                  <a:pt x="2778531" y="635"/>
                </a:lnTo>
                <a:lnTo>
                  <a:pt x="27785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311654" y="2259583"/>
            <a:ext cx="3796665" cy="429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46735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Comic Sans MS"/>
                <a:cs typeface="Comic Sans MS"/>
              </a:rPr>
              <a:t>Taking </a:t>
            </a:r>
            <a:r>
              <a:rPr sz="4000" spc="-10" dirty="0">
                <a:latin typeface="Comic Sans MS"/>
                <a:cs typeface="Comic Sans MS"/>
              </a:rPr>
              <a:t>the  </a:t>
            </a:r>
            <a:r>
              <a:rPr sz="4000" spc="-5" dirty="0">
                <a:latin typeface="Comic Sans MS"/>
                <a:cs typeface="Comic Sans MS"/>
              </a:rPr>
              <a:t>Cube </a:t>
            </a:r>
            <a:r>
              <a:rPr sz="4000" spc="-10" dirty="0">
                <a:latin typeface="Comic Sans MS"/>
                <a:cs typeface="Comic Sans MS"/>
              </a:rPr>
              <a:t>root </a:t>
            </a:r>
            <a:r>
              <a:rPr sz="4000" spc="-5" dirty="0">
                <a:latin typeface="Comic Sans MS"/>
                <a:cs typeface="Comic Sans MS"/>
              </a:rPr>
              <a:t>of a  perfect cube  </a:t>
            </a:r>
            <a:r>
              <a:rPr sz="4000" spc="-10" dirty="0">
                <a:latin typeface="Comic Sans MS"/>
                <a:cs typeface="Comic Sans MS"/>
              </a:rPr>
              <a:t>will </a:t>
            </a:r>
            <a:r>
              <a:rPr sz="4000" spc="-5" dirty="0">
                <a:latin typeface="Comic Sans MS"/>
                <a:cs typeface="Comic Sans MS"/>
              </a:rPr>
              <a:t>give you </a:t>
            </a:r>
            <a:r>
              <a:rPr sz="4000" spc="-10" dirty="0">
                <a:latin typeface="Comic Sans MS"/>
                <a:cs typeface="Comic Sans MS"/>
              </a:rPr>
              <a:t>the</a:t>
            </a:r>
            <a:endParaRPr sz="4000">
              <a:latin typeface="Comic Sans MS"/>
              <a:cs typeface="Comic Sans MS"/>
            </a:endParaRPr>
          </a:p>
          <a:p>
            <a:pPr marL="405765" marR="403225" algn="ctr">
              <a:lnSpc>
                <a:spcPct val="100000"/>
              </a:lnSpc>
            </a:pPr>
            <a:r>
              <a:rPr sz="4000" spc="-10" dirty="0">
                <a:latin typeface="Comic Sans MS"/>
                <a:cs typeface="Comic Sans MS"/>
              </a:rPr>
              <a:t>dimension</a:t>
            </a:r>
            <a:r>
              <a:rPr sz="4000" spc="-20" dirty="0">
                <a:latin typeface="Comic Sans MS"/>
                <a:cs typeface="Comic Sans MS"/>
              </a:rPr>
              <a:t> </a:t>
            </a:r>
            <a:r>
              <a:rPr sz="4000" spc="-5" dirty="0">
                <a:latin typeface="Comic Sans MS"/>
                <a:cs typeface="Comic Sans MS"/>
              </a:rPr>
              <a:t>of  one edge of  </a:t>
            </a:r>
            <a:r>
              <a:rPr sz="4000" spc="-10" dirty="0">
                <a:latin typeface="Comic Sans MS"/>
                <a:cs typeface="Comic Sans MS"/>
              </a:rPr>
              <a:t>the</a:t>
            </a:r>
            <a:r>
              <a:rPr sz="4000" spc="-25" dirty="0">
                <a:latin typeface="Comic Sans MS"/>
                <a:cs typeface="Comic Sans MS"/>
              </a:rPr>
              <a:t> </a:t>
            </a:r>
            <a:r>
              <a:rPr sz="4000" spc="-5" dirty="0">
                <a:latin typeface="Comic Sans MS"/>
                <a:cs typeface="Comic Sans MS"/>
              </a:rPr>
              <a:t>cube</a:t>
            </a:r>
            <a:endParaRPr sz="4000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02856" y="3749802"/>
            <a:ext cx="40703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Arial"/>
                <a:cs typeface="Arial"/>
              </a:rPr>
              <a:t>3</a:t>
            </a:r>
            <a:endParaRPr sz="5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07426" y="3452571"/>
            <a:ext cx="407034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latin typeface="Arial"/>
                <a:cs typeface="Arial"/>
              </a:rPr>
              <a:t>3</a:t>
            </a:r>
            <a:endParaRPr sz="5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21933" y="5295900"/>
            <a:ext cx="1331595" cy="733425"/>
          </a:xfrm>
          <a:custGeom>
            <a:avLst/>
            <a:gdLst/>
            <a:ahLst/>
            <a:cxnLst/>
            <a:rect l="l" t="t" r="r" b="b"/>
            <a:pathLst>
              <a:path w="1331595" h="733425">
                <a:moveTo>
                  <a:pt x="532130" y="0"/>
                </a:moveTo>
                <a:lnTo>
                  <a:pt x="437261" y="0"/>
                </a:lnTo>
                <a:lnTo>
                  <a:pt x="253364" y="635139"/>
                </a:lnTo>
                <a:lnTo>
                  <a:pt x="122046" y="346417"/>
                </a:lnTo>
                <a:lnTo>
                  <a:pt x="0" y="402221"/>
                </a:lnTo>
                <a:lnTo>
                  <a:pt x="11556" y="430123"/>
                </a:lnTo>
                <a:lnTo>
                  <a:pt x="74421" y="402221"/>
                </a:lnTo>
                <a:lnTo>
                  <a:pt x="228472" y="733361"/>
                </a:lnTo>
                <a:lnTo>
                  <a:pt x="264540" y="733361"/>
                </a:lnTo>
                <a:lnTo>
                  <a:pt x="464819" y="49530"/>
                </a:lnTo>
                <a:lnTo>
                  <a:pt x="1331214" y="49530"/>
                </a:lnTo>
                <a:lnTo>
                  <a:pt x="1331214" y="762"/>
                </a:lnTo>
                <a:lnTo>
                  <a:pt x="532130" y="762"/>
                </a:lnTo>
                <a:lnTo>
                  <a:pt x="532130" y="0"/>
                </a:lnTo>
                <a:close/>
              </a:path>
            </a:pathLst>
          </a:custGeom>
          <a:solidFill>
            <a:srgbClr val="DA8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38366" y="5148478"/>
            <a:ext cx="251333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570865" algn="l"/>
              </a:tabLst>
            </a:pPr>
            <a:r>
              <a:rPr sz="5400" i="1" spc="217" baseline="45524" dirty="0">
                <a:solidFill>
                  <a:srgbClr val="DA8200"/>
                </a:solidFill>
                <a:latin typeface="Cambria Math"/>
                <a:cs typeface="Cambria Math"/>
              </a:rPr>
              <a:t>3	</a:t>
            </a:r>
            <a:r>
              <a:rPr sz="9000" i="1" baseline="-4629" dirty="0">
                <a:solidFill>
                  <a:srgbClr val="DA8200"/>
                </a:solidFill>
                <a:latin typeface="Cambria Math"/>
                <a:cs typeface="Cambria Math"/>
              </a:rPr>
              <a:t>27 </a:t>
            </a:r>
            <a:r>
              <a:rPr sz="5400" dirty="0">
                <a:latin typeface="Arial"/>
                <a:cs typeface="Arial"/>
              </a:rPr>
              <a:t>=</a:t>
            </a:r>
            <a:r>
              <a:rPr sz="5400" spc="-725" dirty="0">
                <a:latin typeface="Arial"/>
                <a:cs typeface="Arial"/>
              </a:rPr>
              <a:t> </a:t>
            </a:r>
            <a:r>
              <a:rPr sz="5400" spc="-5" dirty="0">
                <a:latin typeface="Arial"/>
                <a:cs typeface="Arial"/>
              </a:rPr>
              <a:t>3</a:t>
            </a:r>
            <a:endParaRPr sz="5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0986" y="3145408"/>
            <a:ext cx="837565" cy="177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500" spc="-5" dirty="0">
                <a:latin typeface="Arial"/>
                <a:cs typeface="Arial"/>
              </a:rPr>
              <a:t>3</a:t>
            </a:r>
            <a:endParaRPr sz="115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98585" y="2335733"/>
            <a:ext cx="407034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latin typeface="Arial"/>
                <a:cs typeface="Arial"/>
              </a:rPr>
              <a:t>3</a:t>
            </a:r>
            <a:endParaRPr sz="5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758940" y="2973323"/>
            <a:ext cx="961644" cy="6888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802119" y="2995802"/>
            <a:ext cx="874394" cy="602615"/>
          </a:xfrm>
          <a:custGeom>
            <a:avLst/>
            <a:gdLst/>
            <a:ahLst/>
            <a:cxnLst/>
            <a:rect l="l" t="t" r="r" b="b"/>
            <a:pathLst>
              <a:path w="874395" h="602614">
                <a:moveTo>
                  <a:pt x="874395" y="10668"/>
                </a:moveTo>
                <a:lnTo>
                  <a:pt x="481075" y="10668"/>
                </a:lnTo>
                <a:lnTo>
                  <a:pt x="481075" y="117475"/>
                </a:lnTo>
                <a:lnTo>
                  <a:pt x="742569" y="117475"/>
                </a:lnTo>
                <a:lnTo>
                  <a:pt x="711479" y="159339"/>
                </a:lnTo>
                <a:lnTo>
                  <a:pt x="682980" y="203398"/>
                </a:lnTo>
                <a:lnTo>
                  <a:pt x="657072" y="249651"/>
                </a:lnTo>
                <a:lnTo>
                  <a:pt x="633755" y="298099"/>
                </a:lnTo>
                <a:lnTo>
                  <a:pt x="613028" y="348742"/>
                </a:lnTo>
                <a:lnTo>
                  <a:pt x="595488" y="400283"/>
                </a:lnTo>
                <a:lnTo>
                  <a:pt x="581581" y="451429"/>
                </a:lnTo>
                <a:lnTo>
                  <a:pt x="571314" y="502178"/>
                </a:lnTo>
                <a:lnTo>
                  <a:pt x="564691" y="552531"/>
                </a:lnTo>
                <a:lnTo>
                  <a:pt x="561721" y="602488"/>
                </a:lnTo>
                <a:lnTo>
                  <a:pt x="672591" y="602488"/>
                </a:lnTo>
                <a:lnTo>
                  <a:pt x="674070" y="561433"/>
                </a:lnTo>
                <a:lnTo>
                  <a:pt x="678894" y="517699"/>
                </a:lnTo>
                <a:lnTo>
                  <a:pt x="687075" y="471275"/>
                </a:lnTo>
                <a:lnTo>
                  <a:pt x="698626" y="422148"/>
                </a:lnTo>
                <a:lnTo>
                  <a:pt x="713291" y="372451"/>
                </a:lnTo>
                <a:lnTo>
                  <a:pt x="730980" y="324135"/>
                </a:lnTo>
                <a:lnTo>
                  <a:pt x="751669" y="277201"/>
                </a:lnTo>
                <a:lnTo>
                  <a:pt x="775334" y="231648"/>
                </a:lnTo>
                <a:lnTo>
                  <a:pt x="800385" y="189476"/>
                </a:lnTo>
                <a:lnTo>
                  <a:pt x="825246" y="152495"/>
                </a:lnTo>
                <a:lnTo>
                  <a:pt x="849915" y="120705"/>
                </a:lnTo>
                <a:lnTo>
                  <a:pt x="874395" y="94107"/>
                </a:lnTo>
                <a:lnTo>
                  <a:pt x="874395" y="10668"/>
                </a:lnTo>
                <a:close/>
              </a:path>
              <a:path w="874395" h="602614">
                <a:moveTo>
                  <a:pt x="386931" y="95376"/>
                </a:moveTo>
                <a:lnTo>
                  <a:pt x="209930" y="95376"/>
                </a:lnTo>
                <a:lnTo>
                  <a:pt x="227147" y="96664"/>
                </a:lnTo>
                <a:lnTo>
                  <a:pt x="242411" y="100536"/>
                </a:lnTo>
                <a:lnTo>
                  <a:pt x="276082" y="127484"/>
                </a:lnTo>
                <a:lnTo>
                  <a:pt x="287654" y="175133"/>
                </a:lnTo>
                <a:lnTo>
                  <a:pt x="286178" y="192611"/>
                </a:lnTo>
                <a:lnTo>
                  <a:pt x="264032" y="245618"/>
                </a:lnTo>
                <a:lnTo>
                  <a:pt x="231346" y="283035"/>
                </a:lnTo>
                <a:lnTo>
                  <a:pt x="203757" y="310501"/>
                </a:lnTo>
                <a:lnTo>
                  <a:pt x="168655" y="343788"/>
                </a:lnTo>
                <a:lnTo>
                  <a:pt x="124342" y="386417"/>
                </a:lnTo>
                <a:lnTo>
                  <a:pt x="87995" y="424592"/>
                </a:lnTo>
                <a:lnTo>
                  <a:pt x="59624" y="458339"/>
                </a:lnTo>
                <a:lnTo>
                  <a:pt x="24503" y="515209"/>
                </a:lnTo>
                <a:lnTo>
                  <a:pt x="4881" y="572601"/>
                </a:lnTo>
                <a:lnTo>
                  <a:pt x="0" y="602488"/>
                </a:lnTo>
                <a:lnTo>
                  <a:pt x="403098" y="602488"/>
                </a:lnTo>
                <a:lnTo>
                  <a:pt x="403098" y="495681"/>
                </a:lnTo>
                <a:lnTo>
                  <a:pt x="174751" y="495681"/>
                </a:lnTo>
                <a:lnTo>
                  <a:pt x="179683" y="487680"/>
                </a:lnTo>
                <a:lnTo>
                  <a:pt x="208057" y="453390"/>
                </a:lnTo>
                <a:lnTo>
                  <a:pt x="242538" y="420243"/>
                </a:lnTo>
                <a:lnTo>
                  <a:pt x="292352" y="373882"/>
                </a:lnTo>
                <a:lnTo>
                  <a:pt x="313293" y="353298"/>
                </a:lnTo>
                <a:lnTo>
                  <a:pt x="342519" y="320929"/>
                </a:lnTo>
                <a:lnTo>
                  <a:pt x="369855" y="281654"/>
                </a:lnTo>
                <a:lnTo>
                  <a:pt x="388620" y="244094"/>
                </a:lnTo>
                <a:lnTo>
                  <a:pt x="399478" y="206549"/>
                </a:lnTo>
                <a:lnTo>
                  <a:pt x="403098" y="167005"/>
                </a:lnTo>
                <a:lnTo>
                  <a:pt x="399930" y="132853"/>
                </a:lnTo>
                <a:lnTo>
                  <a:pt x="390429" y="101631"/>
                </a:lnTo>
                <a:lnTo>
                  <a:pt x="386931" y="95376"/>
                </a:lnTo>
                <a:close/>
              </a:path>
              <a:path w="874395" h="602614">
                <a:moveTo>
                  <a:pt x="212851" y="0"/>
                </a:moveTo>
                <a:lnTo>
                  <a:pt x="173986" y="2593"/>
                </a:lnTo>
                <a:lnTo>
                  <a:pt x="106445" y="23306"/>
                </a:lnTo>
                <a:lnTo>
                  <a:pt x="53484" y="65408"/>
                </a:lnTo>
                <a:lnTo>
                  <a:pt x="21341" y="133520"/>
                </a:lnTo>
                <a:lnTo>
                  <a:pt x="13461" y="177673"/>
                </a:lnTo>
                <a:lnTo>
                  <a:pt x="128143" y="189102"/>
                </a:lnTo>
                <a:lnTo>
                  <a:pt x="130883" y="165742"/>
                </a:lnTo>
                <a:lnTo>
                  <a:pt x="135874" y="145954"/>
                </a:lnTo>
                <a:lnTo>
                  <a:pt x="164228" y="107592"/>
                </a:lnTo>
                <a:lnTo>
                  <a:pt x="209930" y="95376"/>
                </a:lnTo>
                <a:lnTo>
                  <a:pt x="386931" y="95376"/>
                </a:lnTo>
                <a:lnTo>
                  <a:pt x="374594" y="73314"/>
                </a:lnTo>
                <a:lnTo>
                  <a:pt x="352425" y="47879"/>
                </a:lnTo>
                <a:lnTo>
                  <a:pt x="324633" y="26949"/>
                </a:lnTo>
                <a:lnTo>
                  <a:pt x="292115" y="11985"/>
                </a:lnTo>
                <a:lnTo>
                  <a:pt x="254859" y="2998"/>
                </a:lnTo>
                <a:lnTo>
                  <a:pt x="212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283195" y="3006470"/>
            <a:ext cx="393700" cy="591820"/>
          </a:xfrm>
          <a:custGeom>
            <a:avLst/>
            <a:gdLst/>
            <a:ahLst/>
            <a:cxnLst/>
            <a:rect l="l" t="t" r="r" b="b"/>
            <a:pathLst>
              <a:path w="393700" h="591820">
                <a:moveTo>
                  <a:pt x="0" y="0"/>
                </a:moveTo>
                <a:lnTo>
                  <a:pt x="393319" y="0"/>
                </a:lnTo>
                <a:lnTo>
                  <a:pt x="393319" y="83438"/>
                </a:lnTo>
                <a:lnTo>
                  <a:pt x="368839" y="110037"/>
                </a:lnTo>
                <a:lnTo>
                  <a:pt x="344170" y="141827"/>
                </a:lnTo>
                <a:lnTo>
                  <a:pt x="319309" y="178808"/>
                </a:lnTo>
                <a:lnTo>
                  <a:pt x="294258" y="220979"/>
                </a:lnTo>
                <a:lnTo>
                  <a:pt x="270593" y="266533"/>
                </a:lnTo>
                <a:lnTo>
                  <a:pt x="249904" y="313467"/>
                </a:lnTo>
                <a:lnTo>
                  <a:pt x="232215" y="361783"/>
                </a:lnTo>
                <a:lnTo>
                  <a:pt x="217550" y="411479"/>
                </a:lnTo>
                <a:lnTo>
                  <a:pt x="205999" y="460607"/>
                </a:lnTo>
                <a:lnTo>
                  <a:pt x="197818" y="507031"/>
                </a:lnTo>
                <a:lnTo>
                  <a:pt x="192994" y="550765"/>
                </a:lnTo>
                <a:lnTo>
                  <a:pt x="191515" y="591819"/>
                </a:lnTo>
                <a:lnTo>
                  <a:pt x="80645" y="591819"/>
                </a:lnTo>
                <a:lnTo>
                  <a:pt x="83615" y="541863"/>
                </a:lnTo>
                <a:lnTo>
                  <a:pt x="90238" y="491510"/>
                </a:lnTo>
                <a:lnTo>
                  <a:pt x="100505" y="440761"/>
                </a:lnTo>
                <a:lnTo>
                  <a:pt x="114412" y="389615"/>
                </a:lnTo>
                <a:lnTo>
                  <a:pt x="131952" y="338074"/>
                </a:lnTo>
                <a:lnTo>
                  <a:pt x="152679" y="287431"/>
                </a:lnTo>
                <a:lnTo>
                  <a:pt x="175996" y="238983"/>
                </a:lnTo>
                <a:lnTo>
                  <a:pt x="201904" y="192730"/>
                </a:lnTo>
                <a:lnTo>
                  <a:pt x="230403" y="148671"/>
                </a:lnTo>
                <a:lnTo>
                  <a:pt x="261493" y="106806"/>
                </a:lnTo>
                <a:lnTo>
                  <a:pt x="0" y="106806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A094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802119" y="2995802"/>
            <a:ext cx="403225" cy="602615"/>
          </a:xfrm>
          <a:custGeom>
            <a:avLst/>
            <a:gdLst/>
            <a:ahLst/>
            <a:cxnLst/>
            <a:rect l="l" t="t" r="r" b="b"/>
            <a:pathLst>
              <a:path w="403225" h="602614">
                <a:moveTo>
                  <a:pt x="212851" y="0"/>
                </a:moveTo>
                <a:lnTo>
                  <a:pt x="254859" y="2998"/>
                </a:lnTo>
                <a:lnTo>
                  <a:pt x="292115" y="11985"/>
                </a:lnTo>
                <a:lnTo>
                  <a:pt x="352425" y="47879"/>
                </a:lnTo>
                <a:lnTo>
                  <a:pt x="390429" y="101631"/>
                </a:lnTo>
                <a:lnTo>
                  <a:pt x="403098" y="167005"/>
                </a:lnTo>
                <a:lnTo>
                  <a:pt x="402193" y="187033"/>
                </a:lnTo>
                <a:lnTo>
                  <a:pt x="394954" y="225565"/>
                </a:lnTo>
                <a:lnTo>
                  <a:pt x="380309" y="262671"/>
                </a:lnTo>
                <a:lnTo>
                  <a:pt x="357258" y="301065"/>
                </a:lnTo>
                <a:lnTo>
                  <a:pt x="330019" y="335643"/>
                </a:lnTo>
                <a:lnTo>
                  <a:pt x="292352" y="373882"/>
                </a:lnTo>
                <a:lnTo>
                  <a:pt x="242538" y="420243"/>
                </a:lnTo>
                <a:lnTo>
                  <a:pt x="222821" y="438912"/>
                </a:lnTo>
                <a:lnTo>
                  <a:pt x="191343" y="471820"/>
                </a:lnTo>
                <a:lnTo>
                  <a:pt x="174751" y="495681"/>
                </a:lnTo>
                <a:lnTo>
                  <a:pt x="403098" y="495681"/>
                </a:lnTo>
                <a:lnTo>
                  <a:pt x="403098" y="602488"/>
                </a:lnTo>
                <a:lnTo>
                  <a:pt x="0" y="602488"/>
                </a:lnTo>
                <a:lnTo>
                  <a:pt x="4881" y="572601"/>
                </a:lnTo>
                <a:lnTo>
                  <a:pt x="24503" y="515209"/>
                </a:lnTo>
                <a:lnTo>
                  <a:pt x="59624" y="458339"/>
                </a:lnTo>
                <a:lnTo>
                  <a:pt x="87995" y="424592"/>
                </a:lnTo>
                <a:lnTo>
                  <a:pt x="124342" y="386417"/>
                </a:lnTo>
                <a:lnTo>
                  <a:pt x="168655" y="343788"/>
                </a:lnTo>
                <a:lnTo>
                  <a:pt x="203757" y="310501"/>
                </a:lnTo>
                <a:lnTo>
                  <a:pt x="231346" y="283035"/>
                </a:lnTo>
                <a:lnTo>
                  <a:pt x="264032" y="245618"/>
                </a:lnTo>
                <a:lnTo>
                  <a:pt x="281749" y="210185"/>
                </a:lnTo>
                <a:lnTo>
                  <a:pt x="287654" y="175133"/>
                </a:lnTo>
                <a:lnTo>
                  <a:pt x="286369" y="157011"/>
                </a:lnTo>
                <a:lnTo>
                  <a:pt x="267080" y="116077"/>
                </a:lnTo>
                <a:lnTo>
                  <a:pt x="227147" y="96664"/>
                </a:lnTo>
                <a:lnTo>
                  <a:pt x="209930" y="95376"/>
                </a:lnTo>
                <a:lnTo>
                  <a:pt x="192855" y="96734"/>
                </a:lnTo>
                <a:lnTo>
                  <a:pt x="152653" y="117094"/>
                </a:lnTo>
                <a:lnTo>
                  <a:pt x="130883" y="165742"/>
                </a:lnTo>
                <a:lnTo>
                  <a:pt x="128143" y="189102"/>
                </a:lnTo>
                <a:lnTo>
                  <a:pt x="13461" y="177673"/>
                </a:lnTo>
                <a:lnTo>
                  <a:pt x="21341" y="133520"/>
                </a:lnTo>
                <a:lnTo>
                  <a:pt x="34686" y="96107"/>
                </a:lnTo>
                <a:lnTo>
                  <a:pt x="77724" y="41401"/>
                </a:lnTo>
                <a:lnTo>
                  <a:pt x="138525" y="10366"/>
                </a:lnTo>
                <a:lnTo>
                  <a:pt x="173986" y="2593"/>
                </a:lnTo>
                <a:lnTo>
                  <a:pt x="212851" y="0"/>
                </a:lnTo>
                <a:close/>
              </a:path>
            </a:pathLst>
          </a:custGeom>
          <a:ln w="10668">
            <a:solidFill>
              <a:srgbClr val="A094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1981200" y="581722"/>
            <a:ext cx="541020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ndara"/>
                <a:cs typeface="Candara"/>
              </a:rPr>
              <a:t>CUBE</a:t>
            </a:r>
            <a:r>
              <a:rPr lang="en-IN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ndara"/>
                <a:cs typeface="Candara"/>
              </a:rPr>
              <a:t> ROOTS</a:t>
            </a:r>
            <a:endParaRPr lang="en-IN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55788" y="723331"/>
            <a:ext cx="5181600" cy="50590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b="1" spc="-5" dirty="0">
                <a:latin typeface="Constantia"/>
                <a:cs typeface="Constantia"/>
              </a:rPr>
              <a:t>The </a:t>
            </a:r>
            <a:r>
              <a:rPr b="1" spc="-10" dirty="0">
                <a:latin typeface="Constantia"/>
                <a:cs typeface="Constantia"/>
              </a:rPr>
              <a:t>Cube Root</a:t>
            </a:r>
            <a:r>
              <a:rPr b="1" spc="-195" dirty="0">
                <a:latin typeface="Constantia"/>
                <a:cs typeface="Constantia"/>
              </a:rPr>
              <a:t> </a:t>
            </a:r>
            <a:r>
              <a:rPr b="1" spc="-10" dirty="0">
                <a:latin typeface="Constantia"/>
                <a:cs typeface="Constantia"/>
              </a:rPr>
              <a:t>Symbol!!</a:t>
            </a:r>
            <a:endParaRPr dirty="0">
              <a:latin typeface="Constantia"/>
              <a:cs typeface="Constant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26782" y="1829471"/>
            <a:ext cx="858012" cy="8580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3977" y="1713213"/>
            <a:ext cx="7863205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129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onstantia"/>
                <a:cs typeface="Constantia"/>
              </a:rPr>
              <a:t>This</a:t>
            </a:r>
            <a:r>
              <a:rPr sz="2400" spc="-50" dirty="0">
                <a:latin typeface="Constantia"/>
                <a:cs typeface="Constantia"/>
              </a:rPr>
              <a:t> </a:t>
            </a:r>
            <a:r>
              <a:rPr sz="2400" spc="-5" dirty="0">
                <a:latin typeface="Constantia"/>
                <a:cs typeface="Constantia"/>
              </a:rPr>
              <a:t>is</a:t>
            </a:r>
            <a:r>
              <a:rPr sz="2400" spc="-60" dirty="0">
                <a:latin typeface="Constantia"/>
                <a:cs typeface="Constantia"/>
              </a:rPr>
              <a:t> </a:t>
            </a:r>
            <a:r>
              <a:rPr sz="2400" dirty="0">
                <a:latin typeface="Constantia"/>
                <a:cs typeface="Constantia"/>
              </a:rPr>
              <a:t>the</a:t>
            </a:r>
            <a:r>
              <a:rPr sz="2400" spc="-95" dirty="0">
                <a:latin typeface="Constantia"/>
                <a:cs typeface="Constantia"/>
              </a:rPr>
              <a:t> </a:t>
            </a:r>
            <a:r>
              <a:rPr sz="2400" spc="-5" dirty="0">
                <a:latin typeface="Constantia"/>
                <a:cs typeface="Constantia"/>
              </a:rPr>
              <a:t>special</a:t>
            </a:r>
            <a:r>
              <a:rPr sz="2400" spc="-45" dirty="0">
                <a:latin typeface="Constantia"/>
                <a:cs typeface="Constantia"/>
              </a:rPr>
              <a:t> </a:t>
            </a:r>
            <a:r>
              <a:rPr sz="2400" dirty="0">
                <a:latin typeface="Constantia"/>
                <a:cs typeface="Constantia"/>
              </a:rPr>
              <a:t>symbol</a:t>
            </a:r>
            <a:r>
              <a:rPr sz="2400" spc="-35" dirty="0">
                <a:latin typeface="Constantia"/>
                <a:cs typeface="Constantia"/>
              </a:rPr>
              <a:t> </a:t>
            </a:r>
            <a:r>
              <a:rPr sz="2400" dirty="0">
                <a:latin typeface="Constantia"/>
                <a:cs typeface="Constantia"/>
              </a:rPr>
              <a:t>that</a:t>
            </a:r>
            <a:r>
              <a:rPr sz="2400" spc="-65" dirty="0">
                <a:latin typeface="Constantia"/>
                <a:cs typeface="Constantia"/>
              </a:rPr>
              <a:t> </a:t>
            </a:r>
            <a:r>
              <a:rPr sz="2400" spc="-5" dirty="0">
                <a:latin typeface="Constantia"/>
                <a:cs typeface="Constantia"/>
              </a:rPr>
              <a:t>means</a:t>
            </a:r>
            <a:r>
              <a:rPr sz="2400" spc="-45" dirty="0">
                <a:latin typeface="Constantia"/>
                <a:cs typeface="Constantia"/>
              </a:rPr>
              <a:t> </a:t>
            </a:r>
            <a:r>
              <a:rPr sz="2400" spc="-20" dirty="0">
                <a:latin typeface="Constantia"/>
                <a:cs typeface="Constantia"/>
              </a:rPr>
              <a:t>‘cube</a:t>
            </a:r>
            <a:r>
              <a:rPr sz="2400" spc="-70" dirty="0">
                <a:latin typeface="Constantia"/>
                <a:cs typeface="Constantia"/>
              </a:rPr>
              <a:t> </a:t>
            </a:r>
            <a:r>
              <a:rPr sz="2400" spc="-45" dirty="0">
                <a:latin typeface="Constantia"/>
                <a:cs typeface="Constantia"/>
              </a:rPr>
              <a:t>root’.</a:t>
            </a:r>
            <a:endParaRPr sz="2400" dirty="0">
              <a:latin typeface="Constantia"/>
              <a:cs typeface="Constantia"/>
            </a:endParaRPr>
          </a:p>
          <a:p>
            <a:r>
              <a:rPr lang="en-IN" sz="2400" dirty="0" smtClean="0">
                <a:latin typeface="Constantia"/>
                <a:cs typeface="Constantia"/>
              </a:rPr>
              <a:t>                     </a:t>
            </a:r>
            <a:r>
              <a:rPr lang="en-US" sz="2400" spc="-25" dirty="0">
                <a:latin typeface="Constantia"/>
                <a:cs typeface="Constantia"/>
              </a:rPr>
              <a:t>It</a:t>
            </a:r>
            <a:r>
              <a:rPr lang="en-US" sz="2400" spc="-55" dirty="0">
                <a:latin typeface="Constantia"/>
                <a:cs typeface="Constantia"/>
              </a:rPr>
              <a:t> </a:t>
            </a:r>
            <a:r>
              <a:rPr lang="en-US" sz="2400" spc="-5" dirty="0">
                <a:latin typeface="Constantia"/>
                <a:cs typeface="Constantia"/>
              </a:rPr>
              <a:t>is</a:t>
            </a:r>
            <a:r>
              <a:rPr lang="en-US" sz="2400" spc="-50" dirty="0">
                <a:latin typeface="Constantia"/>
                <a:cs typeface="Constantia"/>
              </a:rPr>
              <a:t> </a:t>
            </a:r>
            <a:r>
              <a:rPr lang="en-US" sz="2400" dirty="0">
                <a:latin typeface="Constantia"/>
                <a:cs typeface="Constantia"/>
              </a:rPr>
              <a:t>the</a:t>
            </a:r>
            <a:r>
              <a:rPr lang="en-US" sz="2400" spc="-55" dirty="0">
                <a:latin typeface="Constantia"/>
                <a:cs typeface="Constantia"/>
              </a:rPr>
              <a:t> </a:t>
            </a:r>
            <a:r>
              <a:rPr lang="en-US" sz="2400" u="sng" spc="-5" dirty="0">
                <a:uFill>
                  <a:solidFill>
                    <a:srgbClr val="000000"/>
                  </a:solidFill>
                </a:uFill>
                <a:latin typeface="Constantia"/>
                <a:cs typeface="Constantia"/>
              </a:rPr>
              <a:t>RADICAL</a:t>
            </a:r>
            <a:r>
              <a:rPr lang="en-US" sz="2400" spc="-75" dirty="0">
                <a:latin typeface="Constantia"/>
                <a:cs typeface="Constantia"/>
              </a:rPr>
              <a:t> </a:t>
            </a:r>
            <a:r>
              <a:rPr lang="en-US" sz="2400" dirty="0">
                <a:latin typeface="Constantia"/>
                <a:cs typeface="Constantia"/>
              </a:rPr>
              <a:t>symbol</a:t>
            </a:r>
            <a:r>
              <a:rPr lang="en-US" sz="2400" spc="-30" dirty="0">
                <a:latin typeface="Constantia"/>
                <a:cs typeface="Constantia"/>
              </a:rPr>
              <a:t> </a:t>
            </a:r>
            <a:r>
              <a:rPr lang="en-US" sz="2400" spc="-5" dirty="0">
                <a:latin typeface="Constantia"/>
                <a:cs typeface="Constantia"/>
              </a:rPr>
              <a:t>(used </a:t>
            </a:r>
            <a:r>
              <a:rPr lang="en-US" sz="2400" spc="-10" dirty="0">
                <a:latin typeface="Constantia"/>
                <a:cs typeface="Constantia"/>
              </a:rPr>
              <a:t>for</a:t>
            </a:r>
            <a:r>
              <a:rPr lang="en-US" sz="2400" spc="-90" dirty="0">
                <a:latin typeface="Constantia"/>
                <a:cs typeface="Constantia"/>
              </a:rPr>
              <a:t> </a:t>
            </a:r>
            <a:r>
              <a:rPr lang="en-US" sz="2400" spc="-5" dirty="0">
                <a:latin typeface="Constantia"/>
                <a:cs typeface="Constantia"/>
              </a:rPr>
              <a:t>square</a:t>
            </a:r>
            <a:r>
              <a:rPr lang="en-US" sz="2400" spc="-85" dirty="0">
                <a:latin typeface="Constantia"/>
                <a:cs typeface="Constantia"/>
              </a:rPr>
              <a:t> </a:t>
            </a:r>
            <a:r>
              <a:rPr lang="en-US" sz="2400" spc="-5" dirty="0" smtClean="0">
                <a:latin typeface="Constantia"/>
                <a:cs typeface="Constantia"/>
              </a:rPr>
              <a:t>roots</a:t>
            </a:r>
          </a:p>
          <a:p>
            <a:r>
              <a:rPr lang="en-US" sz="2400" spc="-5" dirty="0">
                <a:latin typeface="Constantia"/>
                <a:cs typeface="Constantia"/>
              </a:rPr>
              <a:t> </a:t>
            </a:r>
            <a:r>
              <a:rPr lang="en-US" sz="2400" spc="-5" dirty="0" smtClean="0">
                <a:latin typeface="Constantia"/>
                <a:cs typeface="Constantia"/>
              </a:rPr>
              <a:t>                   </a:t>
            </a:r>
            <a:r>
              <a:rPr lang="en-US" sz="2400" spc="-95" dirty="0" smtClean="0">
                <a:latin typeface="Constantia"/>
                <a:cs typeface="Constantia"/>
              </a:rPr>
              <a:t>   </a:t>
            </a:r>
            <a:r>
              <a:rPr lang="en-US" sz="2400" dirty="0" smtClean="0">
                <a:latin typeface="Constantia"/>
                <a:cs typeface="Constantia"/>
              </a:rPr>
              <a:t>also</a:t>
            </a:r>
            <a:r>
              <a:rPr lang="en-US" sz="2400" dirty="0">
                <a:latin typeface="Constantia"/>
                <a:cs typeface="Constantia"/>
              </a:rPr>
              <a:t>),  with</a:t>
            </a:r>
            <a:r>
              <a:rPr lang="en-US" sz="2400" spc="-90" dirty="0">
                <a:latin typeface="Constantia"/>
                <a:cs typeface="Constantia"/>
              </a:rPr>
              <a:t> </a:t>
            </a:r>
            <a:r>
              <a:rPr lang="en-US" sz="2400" dirty="0">
                <a:latin typeface="Constantia"/>
                <a:cs typeface="Constantia"/>
              </a:rPr>
              <a:t>a</a:t>
            </a:r>
            <a:r>
              <a:rPr lang="en-US" sz="2400" spc="-50" dirty="0">
                <a:latin typeface="Constantia"/>
                <a:cs typeface="Constantia"/>
              </a:rPr>
              <a:t> </a:t>
            </a:r>
            <a:r>
              <a:rPr lang="en-US" sz="2400" spc="-5" dirty="0">
                <a:latin typeface="Constantia"/>
                <a:cs typeface="Constantia"/>
              </a:rPr>
              <a:t>little</a:t>
            </a:r>
            <a:r>
              <a:rPr lang="en-US" sz="2400" spc="-75" dirty="0">
                <a:latin typeface="Constantia"/>
                <a:cs typeface="Constantia"/>
              </a:rPr>
              <a:t> </a:t>
            </a:r>
            <a:r>
              <a:rPr lang="en-US" sz="2400" spc="-5" dirty="0">
                <a:latin typeface="Constantia"/>
                <a:cs typeface="Constantia"/>
              </a:rPr>
              <a:t>three</a:t>
            </a:r>
            <a:r>
              <a:rPr lang="en-US" sz="2400" spc="-80" dirty="0">
                <a:latin typeface="Constantia"/>
                <a:cs typeface="Constantia"/>
              </a:rPr>
              <a:t> </a:t>
            </a:r>
            <a:r>
              <a:rPr lang="en-US" sz="2400" spc="-15" dirty="0">
                <a:latin typeface="Constantia"/>
                <a:cs typeface="Constantia"/>
              </a:rPr>
              <a:t>to</a:t>
            </a:r>
            <a:r>
              <a:rPr lang="en-US" sz="2400" spc="-50" dirty="0">
                <a:latin typeface="Constantia"/>
                <a:cs typeface="Constantia"/>
              </a:rPr>
              <a:t> </a:t>
            </a:r>
            <a:r>
              <a:rPr lang="en-US" sz="2400" dirty="0">
                <a:latin typeface="Constantia"/>
                <a:cs typeface="Constantia"/>
              </a:rPr>
              <a:t>mean</a:t>
            </a:r>
            <a:r>
              <a:rPr lang="en-US" sz="2400" spc="-75" dirty="0">
                <a:latin typeface="Constantia"/>
                <a:cs typeface="Constantia"/>
              </a:rPr>
              <a:t> </a:t>
            </a:r>
            <a:r>
              <a:rPr lang="en-US" sz="2400" spc="-5" dirty="0">
                <a:latin typeface="Constantia"/>
                <a:cs typeface="Constantia"/>
              </a:rPr>
              <a:t>cube</a:t>
            </a:r>
            <a:r>
              <a:rPr lang="en-US" sz="2400" spc="-80" dirty="0">
                <a:latin typeface="Constantia"/>
                <a:cs typeface="Constantia"/>
              </a:rPr>
              <a:t> </a:t>
            </a:r>
            <a:r>
              <a:rPr lang="en-US" sz="2400" spc="-5" dirty="0">
                <a:latin typeface="Constantia"/>
                <a:cs typeface="Constantia"/>
              </a:rPr>
              <a:t>root.</a:t>
            </a:r>
            <a:endParaRPr lang="en-US" sz="2400" dirty="0">
              <a:latin typeface="Constantia"/>
              <a:cs typeface="Constantia"/>
            </a:endParaRPr>
          </a:p>
          <a:p>
            <a:pPr>
              <a:lnSpc>
                <a:spcPct val="100000"/>
              </a:lnSpc>
            </a:pPr>
            <a:endParaRPr sz="2400" dirty="0">
              <a:latin typeface="Constantia"/>
              <a:cs typeface="Constantia"/>
            </a:endParaRPr>
          </a:p>
          <a:p>
            <a:pPr>
              <a:lnSpc>
                <a:spcPct val="100000"/>
              </a:lnSpc>
            </a:pPr>
            <a:endParaRPr sz="2400" dirty="0">
              <a:latin typeface="Constantia"/>
              <a:cs typeface="Constant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01005" y="3581400"/>
            <a:ext cx="2971800" cy="1676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9600" y="3581400"/>
            <a:ext cx="2667000" cy="1752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447800" y="5670895"/>
            <a:ext cx="64770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onstantia"/>
                <a:cs typeface="Constantia"/>
              </a:rPr>
              <a:t>This</a:t>
            </a:r>
            <a:r>
              <a:rPr sz="2400" spc="-105" dirty="0">
                <a:latin typeface="Constantia"/>
                <a:cs typeface="Constantia"/>
              </a:rPr>
              <a:t> </a:t>
            </a:r>
            <a:r>
              <a:rPr sz="2400" spc="-10" dirty="0">
                <a:latin typeface="Constantia"/>
                <a:cs typeface="Constantia"/>
              </a:rPr>
              <a:t>would </a:t>
            </a:r>
            <a:r>
              <a:rPr sz="2400" dirty="0">
                <a:latin typeface="Constantia"/>
                <a:cs typeface="Constantia"/>
              </a:rPr>
              <a:t>be</a:t>
            </a:r>
            <a:r>
              <a:rPr sz="2400" spc="-95" dirty="0">
                <a:latin typeface="Constantia"/>
                <a:cs typeface="Constantia"/>
              </a:rPr>
              <a:t> </a:t>
            </a:r>
            <a:r>
              <a:rPr sz="2400" dirty="0">
                <a:latin typeface="Constantia"/>
                <a:cs typeface="Constantia"/>
              </a:rPr>
              <a:t>said,</a:t>
            </a:r>
            <a:r>
              <a:rPr sz="2400" spc="-25" dirty="0">
                <a:latin typeface="Constantia"/>
                <a:cs typeface="Constantia"/>
              </a:rPr>
              <a:t> </a:t>
            </a:r>
            <a:r>
              <a:rPr sz="2400" dirty="0">
                <a:latin typeface="Constantia"/>
                <a:cs typeface="Constantia"/>
              </a:rPr>
              <a:t>the</a:t>
            </a:r>
            <a:r>
              <a:rPr sz="2400" spc="-100" dirty="0">
                <a:latin typeface="Constantia"/>
                <a:cs typeface="Constantia"/>
              </a:rPr>
              <a:t> </a:t>
            </a:r>
            <a:r>
              <a:rPr sz="2400" spc="-5" dirty="0">
                <a:latin typeface="Constantia"/>
                <a:cs typeface="Constantia"/>
              </a:rPr>
              <a:t>cube</a:t>
            </a:r>
            <a:r>
              <a:rPr sz="2400" spc="-85" dirty="0">
                <a:latin typeface="Constantia"/>
                <a:cs typeface="Constantia"/>
              </a:rPr>
              <a:t> </a:t>
            </a:r>
            <a:r>
              <a:rPr sz="2400" spc="-5" dirty="0">
                <a:latin typeface="Constantia"/>
                <a:cs typeface="Constantia"/>
              </a:rPr>
              <a:t>root</a:t>
            </a:r>
            <a:r>
              <a:rPr sz="2400" spc="-105" dirty="0">
                <a:latin typeface="Constantia"/>
                <a:cs typeface="Constantia"/>
              </a:rPr>
              <a:t> </a:t>
            </a:r>
            <a:r>
              <a:rPr sz="2400" dirty="0">
                <a:latin typeface="Constantia"/>
                <a:cs typeface="Constantia"/>
              </a:rPr>
              <a:t>of</a:t>
            </a:r>
            <a:r>
              <a:rPr sz="2400" spc="25" dirty="0">
                <a:latin typeface="Constantia"/>
                <a:cs typeface="Constantia"/>
              </a:rPr>
              <a:t> </a:t>
            </a:r>
            <a:r>
              <a:rPr sz="2400" spc="-10" dirty="0">
                <a:latin typeface="Constantia"/>
                <a:cs typeface="Constantia"/>
              </a:rPr>
              <a:t>27</a:t>
            </a:r>
            <a:r>
              <a:rPr sz="2400" spc="-45" dirty="0">
                <a:latin typeface="Constantia"/>
                <a:cs typeface="Constantia"/>
              </a:rPr>
              <a:t> </a:t>
            </a:r>
            <a:r>
              <a:rPr sz="2400" dirty="0">
                <a:latin typeface="Constantia"/>
                <a:cs typeface="Constantia"/>
              </a:rPr>
              <a:t>equals</a:t>
            </a:r>
            <a:r>
              <a:rPr sz="2400" spc="-55" dirty="0">
                <a:latin typeface="Constantia"/>
                <a:cs typeface="Constantia"/>
              </a:rPr>
              <a:t> </a:t>
            </a:r>
            <a:r>
              <a:rPr sz="2400" spc="-5" dirty="0">
                <a:latin typeface="Constantia"/>
                <a:cs typeface="Constantia"/>
              </a:rPr>
              <a:t>3.</a:t>
            </a:r>
            <a:endParaRPr sz="2400" dirty="0">
              <a:latin typeface="Constantia"/>
              <a:cs typeface="Constant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7958" y="551129"/>
            <a:ext cx="20828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Examples:</a:t>
            </a:r>
            <a:endParaRPr sz="3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76942" y="2630248"/>
            <a:ext cx="4756785" cy="8382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  <a:tabLst>
                <a:tab pos="3772535" algn="l"/>
              </a:tabLst>
            </a:pPr>
            <a:r>
              <a:rPr sz="7950" spc="44" baseline="-2096" dirty="0">
                <a:latin typeface="Symbol"/>
                <a:cs typeface="Symbol"/>
              </a:rPr>
              <a:t></a:t>
            </a:r>
            <a:r>
              <a:rPr sz="4100" spc="195" dirty="0">
                <a:latin typeface="Times New Roman"/>
                <a:cs typeface="Times New Roman"/>
              </a:rPr>
              <a:t>4</a:t>
            </a:r>
            <a:r>
              <a:rPr sz="7950" spc="120" baseline="-2096" dirty="0">
                <a:latin typeface="Symbol"/>
                <a:cs typeface="Symbol"/>
              </a:rPr>
              <a:t></a:t>
            </a:r>
            <a:r>
              <a:rPr sz="7950" spc="52" baseline="-2096" dirty="0">
                <a:latin typeface="Symbol"/>
                <a:cs typeface="Symbol"/>
              </a:rPr>
              <a:t></a:t>
            </a:r>
            <a:r>
              <a:rPr sz="4100" spc="200" dirty="0">
                <a:latin typeface="Times New Roman"/>
                <a:cs typeface="Times New Roman"/>
              </a:rPr>
              <a:t>4</a:t>
            </a:r>
            <a:r>
              <a:rPr sz="7950" spc="120" baseline="-2096" dirty="0">
                <a:latin typeface="Symbol"/>
                <a:cs typeface="Symbol"/>
              </a:rPr>
              <a:t></a:t>
            </a:r>
            <a:r>
              <a:rPr sz="7950" spc="44" baseline="-2096" dirty="0">
                <a:latin typeface="Symbol"/>
                <a:cs typeface="Symbol"/>
              </a:rPr>
              <a:t></a:t>
            </a:r>
            <a:r>
              <a:rPr sz="4100" spc="204" dirty="0">
                <a:latin typeface="Times New Roman"/>
                <a:cs typeface="Times New Roman"/>
              </a:rPr>
              <a:t>4</a:t>
            </a:r>
            <a:r>
              <a:rPr sz="7950" spc="-465" baseline="-2096" dirty="0">
                <a:latin typeface="Symbol"/>
                <a:cs typeface="Symbol"/>
              </a:rPr>
              <a:t></a:t>
            </a:r>
            <a:r>
              <a:rPr sz="7950" spc="-637" baseline="-2096" dirty="0">
                <a:latin typeface="Times New Roman"/>
                <a:cs typeface="Times New Roman"/>
              </a:rPr>
              <a:t> </a:t>
            </a:r>
            <a:r>
              <a:rPr sz="4100" spc="130" dirty="0">
                <a:latin typeface="Symbol"/>
                <a:cs typeface="Symbol"/>
              </a:rPr>
              <a:t></a:t>
            </a:r>
            <a:r>
              <a:rPr sz="4100" spc="-225" dirty="0">
                <a:latin typeface="Times New Roman"/>
                <a:cs typeface="Times New Roman"/>
              </a:rPr>
              <a:t> </a:t>
            </a:r>
            <a:r>
              <a:rPr sz="7950" spc="37" baseline="-2096" dirty="0">
                <a:latin typeface="Symbol"/>
                <a:cs typeface="Symbol"/>
              </a:rPr>
              <a:t></a:t>
            </a:r>
            <a:r>
              <a:rPr sz="4100" spc="210" dirty="0">
                <a:latin typeface="Times New Roman"/>
                <a:cs typeface="Times New Roman"/>
              </a:rPr>
              <a:t>4</a:t>
            </a:r>
            <a:r>
              <a:rPr sz="7950" spc="-427" baseline="-2096" dirty="0">
                <a:latin typeface="Symbol"/>
                <a:cs typeface="Symbol"/>
              </a:rPr>
              <a:t></a:t>
            </a:r>
            <a:r>
              <a:rPr sz="3525" spc="112" baseline="59101" dirty="0">
                <a:latin typeface="Times New Roman"/>
                <a:cs typeface="Times New Roman"/>
              </a:rPr>
              <a:t>3</a:t>
            </a:r>
            <a:r>
              <a:rPr sz="3525" baseline="59101" dirty="0">
                <a:latin typeface="Times New Roman"/>
                <a:cs typeface="Times New Roman"/>
              </a:rPr>
              <a:t>	</a:t>
            </a:r>
            <a:r>
              <a:rPr sz="4100" spc="130" dirty="0">
                <a:latin typeface="Symbol"/>
                <a:cs typeface="Symbol"/>
              </a:rPr>
              <a:t></a:t>
            </a:r>
            <a:r>
              <a:rPr sz="4100" spc="-175" dirty="0">
                <a:latin typeface="Times New Roman"/>
                <a:cs typeface="Times New Roman"/>
              </a:rPr>
              <a:t> </a:t>
            </a:r>
            <a:r>
              <a:rPr sz="4100" spc="-15" dirty="0">
                <a:latin typeface="Times New Roman"/>
                <a:cs typeface="Times New Roman"/>
              </a:rPr>
              <a:t>6</a:t>
            </a:r>
            <a:r>
              <a:rPr sz="4100" spc="120" dirty="0">
                <a:latin typeface="Times New Roman"/>
                <a:cs typeface="Times New Roman"/>
              </a:rPr>
              <a:t>4</a:t>
            </a:r>
            <a:endParaRPr sz="41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349412" y="1924036"/>
            <a:ext cx="1287145" cy="570865"/>
            <a:chOff x="1349412" y="1924036"/>
            <a:chExt cx="1287145" cy="570865"/>
          </a:xfrm>
        </p:grpSpPr>
        <p:sp>
          <p:nvSpPr>
            <p:cNvPr id="5" name="object 5"/>
            <p:cNvSpPr/>
            <p:nvPr/>
          </p:nvSpPr>
          <p:spPr>
            <a:xfrm>
              <a:off x="1361795" y="2277537"/>
              <a:ext cx="97155" cy="38100"/>
            </a:xfrm>
            <a:custGeom>
              <a:avLst/>
              <a:gdLst/>
              <a:ahLst/>
              <a:cxnLst/>
              <a:rect l="l" t="t" r="r" b="b"/>
              <a:pathLst>
                <a:path w="97155" h="38100">
                  <a:moveTo>
                    <a:pt x="0" y="38098"/>
                  </a:moveTo>
                  <a:lnTo>
                    <a:pt x="97085" y="0"/>
                  </a:lnTo>
                </a:path>
              </a:pathLst>
            </a:custGeom>
            <a:ln w="235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58881" y="2288118"/>
              <a:ext cx="141605" cy="177165"/>
            </a:xfrm>
            <a:custGeom>
              <a:avLst/>
              <a:gdLst/>
              <a:ahLst/>
              <a:cxnLst/>
              <a:rect l="l" t="t" r="r" b="b"/>
              <a:pathLst>
                <a:path w="141605" h="177164">
                  <a:moveTo>
                    <a:pt x="0" y="0"/>
                  </a:moveTo>
                  <a:lnTo>
                    <a:pt x="141078" y="176742"/>
                  </a:lnTo>
                </a:path>
              </a:pathLst>
            </a:custGeom>
            <a:ln w="5621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15125" y="1939911"/>
              <a:ext cx="1010919" cy="525145"/>
            </a:xfrm>
            <a:custGeom>
              <a:avLst/>
              <a:gdLst/>
              <a:ahLst/>
              <a:cxnLst/>
              <a:rect l="l" t="t" r="r" b="b"/>
              <a:pathLst>
                <a:path w="1010919" h="525144">
                  <a:moveTo>
                    <a:pt x="0" y="524949"/>
                  </a:moveTo>
                  <a:lnTo>
                    <a:pt x="186588" y="0"/>
                  </a:lnTo>
                </a:path>
                <a:path w="1010919" h="525144">
                  <a:moveTo>
                    <a:pt x="186588" y="0"/>
                  </a:moveTo>
                  <a:lnTo>
                    <a:pt x="1010300" y="0"/>
                  </a:lnTo>
                </a:path>
              </a:pathLst>
            </a:custGeom>
            <a:ln w="270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314201" y="1915580"/>
            <a:ext cx="242570" cy="3886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350" spc="530" dirty="0">
                <a:latin typeface="Times New Roman"/>
                <a:cs typeface="Times New Roman"/>
              </a:rPr>
              <a:t>3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33515" y="1868145"/>
            <a:ext cx="2553970" cy="649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1216660" algn="l"/>
                <a:tab pos="2167890" algn="l"/>
              </a:tabLst>
            </a:pPr>
            <a:r>
              <a:rPr sz="4100" spc="585" dirty="0">
                <a:latin typeface="Times New Roman"/>
                <a:cs typeface="Times New Roman"/>
              </a:rPr>
              <a:t>6</a:t>
            </a:r>
            <a:r>
              <a:rPr sz="4100" spc="880" dirty="0">
                <a:latin typeface="Times New Roman"/>
                <a:cs typeface="Times New Roman"/>
              </a:rPr>
              <a:t>4</a:t>
            </a:r>
            <a:r>
              <a:rPr sz="4100" dirty="0">
                <a:latin typeface="Times New Roman"/>
                <a:cs typeface="Times New Roman"/>
              </a:rPr>
              <a:t>	</a:t>
            </a:r>
            <a:r>
              <a:rPr sz="4100" spc="965" dirty="0">
                <a:latin typeface="Symbol"/>
                <a:cs typeface="Symbol"/>
              </a:rPr>
              <a:t></a:t>
            </a:r>
            <a:r>
              <a:rPr sz="4100" dirty="0">
                <a:latin typeface="Times New Roman"/>
                <a:cs typeface="Times New Roman"/>
              </a:rPr>
              <a:t>	</a:t>
            </a:r>
            <a:r>
              <a:rPr sz="4100" spc="880" dirty="0">
                <a:latin typeface="Times New Roman"/>
                <a:cs typeface="Times New Roman"/>
              </a:rPr>
              <a:t>4</a:t>
            </a:r>
            <a:endParaRPr sz="41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77890" y="4125848"/>
            <a:ext cx="18705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FF0000"/>
                </a:solidFill>
                <a:latin typeface="Carlito"/>
                <a:cs typeface="Carlito"/>
              </a:rPr>
              <a:t>be</a:t>
            </a:r>
            <a:r>
              <a:rPr sz="2800" spc="-30" dirty="0">
                <a:solidFill>
                  <a:srgbClr val="FF0000"/>
                </a:solidFill>
                <a:latin typeface="Carlito"/>
                <a:cs typeface="Carlito"/>
              </a:rPr>
              <a:t>c</a:t>
            </a:r>
            <a:r>
              <a:rPr sz="2800" spc="-5" dirty="0">
                <a:solidFill>
                  <a:srgbClr val="FF0000"/>
                </a:solidFill>
                <a:latin typeface="Carlito"/>
                <a:cs typeface="Carlito"/>
              </a:rPr>
              <a:t>ause</a:t>
            </a:r>
            <a:endParaRPr sz="2800" dirty="0">
              <a:solidFill>
                <a:srgbClr val="FF0000"/>
              </a:solidFill>
              <a:latin typeface="Carlito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75717" y="4959804"/>
            <a:ext cx="1821814" cy="619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20725" algn="l"/>
              </a:tabLst>
            </a:pPr>
            <a:r>
              <a:rPr sz="3900" spc="745" dirty="0">
                <a:latin typeface="Symbol"/>
                <a:cs typeface="Symbol"/>
              </a:rPr>
              <a:t></a:t>
            </a:r>
            <a:r>
              <a:rPr sz="3900" spc="745" dirty="0">
                <a:latin typeface="Times New Roman"/>
                <a:cs typeface="Times New Roman"/>
              </a:rPr>
              <a:t>	</a:t>
            </a:r>
            <a:r>
              <a:rPr sz="3900" spc="745" dirty="0">
                <a:latin typeface="Symbol"/>
                <a:cs typeface="Symbol"/>
              </a:rPr>
              <a:t></a:t>
            </a:r>
            <a:r>
              <a:rPr sz="3900" spc="-225" dirty="0">
                <a:latin typeface="Times New Roman"/>
                <a:cs typeface="Times New Roman"/>
              </a:rPr>
              <a:t> </a:t>
            </a:r>
            <a:r>
              <a:rPr sz="3900" spc="370" dirty="0">
                <a:latin typeface="Times New Roman"/>
                <a:cs typeface="Times New Roman"/>
              </a:rPr>
              <a:t>64</a:t>
            </a:r>
            <a:endParaRPr sz="39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2912" y="4864554"/>
            <a:ext cx="6320790" cy="8102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4021454" algn="l"/>
                <a:tab pos="4843145" algn="l"/>
              </a:tabLst>
            </a:pPr>
            <a:r>
              <a:rPr lang="en-IN" sz="5150" spc="-75" dirty="0" smtClean="0">
                <a:latin typeface="Symbol"/>
                <a:cs typeface="Symbol"/>
              </a:rPr>
              <a:t>   </a:t>
            </a:r>
            <a:r>
              <a:rPr sz="5150" spc="-75" dirty="0" smtClean="0">
                <a:latin typeface="Symbol"/>
                <a:cs typeface="Symbol"/>
              </a:rPr>
              <a:t></a:t>
            </a:r>
            <a:r>
              <a:rPr sz="3900" spc="745" dirty="0" smtClean="0">
                <a:latin typeface="Symbol"/>
                <a:cs typeface="Symbol"/>
              </a:rPr>
              <a:t></a:t>
            </a:r>
            <a:r>
              <a:rPr sz="3900" spc="844" dirty="0" smtClean="0">
                <a:latin typeface="Times New Roman"/>
                <a:cs typeface="Times New Roman"/>
              </a:rPr>
              <a:t>4</a:t>
            </a:r>
            <a:r>
              <a:rPr sz="5150" spc="-365" dirty="0" smtClean="0">
                <a:latin typeface="Symbol"/>
                <a:cs typeface="Symbol"/>
              </a:rPr>
              <a:t></a:t>
            </a:r>
            <a:r>
              <a:rPr sz="5150" spc="-75" dirty="0" smtClean="0">
                <a:latin typeface="Symbol"/>
                <a:cs typeface="Symbol"/>
              </a:rPr>
              <a:t></a:t>
            </a:r>
            <a:r>
              <a:rPr lang="en-IN" sz="3900" spc="745" dirty="0">
                <a:latin typeface="Symbol"/>
                <a:cs typeface="Symbol"/>
              </a:rPr>
              <a:t>-</a:t>
            </a:r>
            <a:r>
              <a:rPr sz="3900" spc="835" dirty="0" smtClean="0">
                <a:latin typeface="Times New Roman"/>
                <a:cs typeface="Times New Roman"/>
              </a:rPr>
              <a:t>4</a:t>
            </a:r>
            <a:r>
              <a:rPr sz="5150" spc="-355" dirty="0" smtClean="0">
                <a:latin typeface="Symbol"/>
                <a:cs typeface="Symbol"/>
              </a:rPr>
              <a:t></a:t>
            </a:r>
            <a:r>
              <a:rPr sz="5150" spc="-75" dirty="0" smtClean="0">
                <a:latin typeface="Symbol"/>
                <a:cs typeface="Symbol"/>
              </a:rPr>
              <a:t></a:t>
            </a:r>
            <a:r>
              <a:rPr sz="3900" spc="745" dirty="0" smtClean="0">
                <a:latin typeface="Symbol"/>
                <a:cs typeface="Symbol"/>
              </a:rPr>
              <a:t></a:t>
            </a:r>
            <a:r>
              <a:rPr sz="3900" spc="835" dirty="0" smtClean="0">
                <a:latin typeface="Times New Roman"/>
                <a:cs typeface="Times New Roman"/>
              </a:rPr>
              <a:t>4</a:t>
            </a:r>
            <a:r>
              <a:rPr sz="5150" spc="10" dirty="0">
                <a:latin typeface="Symbol"/>
                <a:cs typeface="Symbol"/>
              </a:rPr>
              <a:t></a:t>
            </a:r>
            <a:r>
              <a:rPr sz="5150" dirty="0">
                <a:latin typeface="Times New Roman"/>
                <a:cs typeface="Times New Roman"/>
              </a:rPr>
              <a:t>	</a:t>
            </a:r>
            <a:r>
              <a:rPr sz="3900" spc="745" dirty="0" smtClean="0">
                <a:latin typeface="Symbol"/>
                <a:cs typeface="Symbol"/>
              </a:rPr>
              <a:t></a:t>
            </a:r>
            <a:r>
              <a:rPr sz="5150" spc="-75" dirty="0" smtClean="0">
                <a:latin typeface="Symbol"/>
                <a:cs typeface="Symbol"/>
              </a:rPr>
              <a:t></a:t>
            </a:r>
            <a:r>
              <a:rPr sz="3900" spc="745" dirty="0" smtClean="0">
                <a:latin typeface="Symbol"/>
                <a:cs typeface="Symbol"/>
              </a:rPr>
              <a:t></a:t>
            </a:r>
            <a:r>
              <a:rPr sz="3900" spc="-85" dirty="0" smtClean="0">
                <a:latin typeface="Times New Roman"/>
                <a:cs typeface="Times New Roman"/>
              </a:rPr>
              <a:t> </a:t>
            </a:r>
            <a:r>
              <a:rPr sz="3900" spc="835" dirty="0">
                <a:latin typeface="Times New Roman"/>
                <a:cs typeface="Times New Roman"/>
              </a:rPr>
              <a:t>4</a:t>
            </a:r>
            <a:r>
              <a:rPr sz="5150" spc="-235" dirty="0">
                <a:latin typeface="Symbol"/>
                <a:cs typeface="Symbol"/>
              </a:rPr>
              <a:t></a:t>
            </a:r>
            <a:r>
              <a:rPr sz="3375" spc="615" baseline="50617" dirty="0">
                <a:latin typeface="Times New Roman"/>
                <a:cs typeface="Times New Roman"/>
              </a:rPr>
              <a:t>3</a:t>
            </a:r>
            <a:endParaRPr sz="3375" baseline="50617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51375" y="1991690"/>
            <a:ext cx="15970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FF0000"/>
                </a:solidFill>
                <a:latin typeface="Carlito"/>
                <a:cs typeface="Carlito"/>
              </a:rPr>
              <a:t>be</a:t>
            </a:r>
            <a:r>
              <a:rPr sz="2800" spc="-35" dirty="0">
                <a:solidFill>
                  <a:srgbClr val="FF0000"/>
                </a:solidFill>
                <a:latin typeface="Carlito"/>
                <a:cs typeface="Carlito"/>
              </a:rPr>
              <a:t>c</a:t>
            </a:r>
            <a:r>
              <a:rPr sz="2800" spc="-5" dirty="0">
                <a:solidFill>
                  <a:srgbClr val="FF0000"/>
                </a:solidFill>
                <a:latin typeface="Carlito"/>
                <a:cs typeface="Carlito"/>
              </a:rPr>
              <a:t>ause</a:t>
            </a:r>
            <a:endParaRPr sz="2800" dirty="0">
              <a:solidFill>
                <a:srgbClr val="FF0000"/>
              </a:solidFill>
              <a:latin typeface="Carlito"/>
              <a:cs typeface="Carlito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237602" y="4062322"/>
            <a:ext cx="1297305" cy="617220"/>
            <a:chOff x="1237602" y="4062322"/>
            <a:chExt cx="1297305" cy="617220"/>
          </a:xfrm>
        </p:grpSpPr>
        <p:sp>
          <p:nvSpPr>
            <p:cNvPr id="15" name="object 15"/>
            <p:cNvSpPr/>
            <p:nvPr/>
          </p:nvSpPr>
          <p:spPr>
            <a:xfrm>
              <a:off x="1262680" y="4095987"/>
              <a:ext cx="1272540" cy="580390"/>
            </a:xfrm>
            <a:custGeom>
              <a:avLst/>
              <a:gdLst/>
              <a:ahLst/>
              <a:cxnLst/>
              <a:rect l="l" t="t" r="r" b="b"/>
              <a:pathLst>
                <a:path w="1272539" h="580389">
                  <a:moveTo>
                    <a:pt x="0" y="392860"/>
                  </a:moveTo>
                  <a:lnTo>
                    <a:pt x="55849" y="361430"/>
                  </a:lnTo>
                </a:path>
                <a:path w="1272539" h="580389">
                  <a:moveTo>
                    <a:pt x="56989" y="361430"/>
                  </a:moveTo>
                  <a:lnTo>
                    <a:pt x="194901" y="579186"/>
                  </a:lnTo>
                </a:path>
                <a:path w="1272539" h="580389">
                  <a:moveTo>
                    <a:pt x="194901" y="580308"/>
                  </a:moveTo>
                  <a:lnTo>
                    <a:pt x="345339" y="1140"/>
                  </a:lnTo>
                </a:path>
                <a:path w="1272539" h="580389">
                  <a:moveTo>
                    <a:pt x="345339" y="0"/>
                  </a:moveTo>
                  <a:lnTo>
                    <a:pt x="1271997" y="0"/>
                  </a:lnTo>
                </a:path>
              </a:pathLst>
            </a:custGeom>
            <a:ln w="64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37602" y="4062322"/>
              <a:ext cx="1278890" cy="594360"/>
            </a:xfrm>
            <a:custGeom>
              <a:avLst/>
              <a:gdLst/>
              <a:ahLst/>
              <a:cxnLst/>
              <a:rect l="l" t="t" r="r" b="b"/>
              <a:pathLst>
                <a:path w="1278889" h="594360">
                  <a:moveTo>
                    <a:pt x="1278872" y="0"/>
                  </a:moveTo>
                  <a:lnTo>
                    <a:pt x="339660" y="0"/>
                  </a:lnTo>
                  <a:lnTo>
                    <a:pt x="200603" y="536525"/>
                  </a:lnTo>
                  <a:lnTo>
                    <a:pt x="78649" y="358054"/>
                  </a:lnTo>
                  <a:lnTo>
                    <a:pt x="0" y="399584"/>
                  </a:lnTo>
                  <a:lnTo>
                    <a:pt x="9120" y="415299"/>
                  </a:lnTo>
                  <a:lnTo>
                    <a:pt x="46733" y="391728"/>
                  </a:lnTo>
                  <a:lnTo>
                    <a:pt x="185790" y="593769"/>
                  </a:lnTo>
                  <a:lnTo>
                    <a:pt x="214282" y="593769"/>
                  </a:lnTo>
                  <a:lnTo>
                    <a:pt x="360176" y="28054"/>
                  </a:lnTo>
                  <a:lnTo>
                    <a:pt x="1278872" y="28054"/>
                  </a:lnTo>
                  <a:lnTo>
                    <a:pt x="12788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264794" y="4052988"/>
            <a:ext cx="187325" cy="4083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500" spc="20" dirty="0">
                <a:latin typeface="Times New Roman"/>
                <a:cs typeface="Times New Roman"/>
              </a:rPr>
              <a:t>3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99905" y="4040617"/>
            <a:ext cx="2351405" cy="6870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1225550" algn="l"/>
              </a:tabLst>
            </a:pPr>
            <a:r>
              <a:rPr sz="4300" spc="90" dirty="0">
                <a:latin typeface="Symbol"/>
                <a:cs typeface="Symbol"/>
              </a:rPr>
              <a:t></a:t>
            </a:r>
            <a:r>
              <a:rPr sz="4300" spc="90" dirty="0">
                <a:latin typeface="Times New Roman"/>
                <a:cs typeface="Times New Roman"/>
              </a:rPr>
              <a:t>64	</a:t>
            </a:r>
            <a:r>
              <a:rPr sz="4300" spc="55" dirty="0">
                <a:latin typeface="Symbol"/>
                <a:cs typeface="Symbol"/>
              </a:rPr>
              <a:t></a:t>
            </a:r>
            <a:r>
              <a:rPr sz="4300" spc="55" dirty="0">
                <a:latin typeface="Times New Roman"/>
                <a:cs typeface="Times New Roman"/>
              </a:rPr>
              <a:t> </a:t>
            </a:r>
            <a:r>
              <a:rPr sz="4300" spc="55" dirty="0">
                <a:latin typeface="Symbol"/>
                <a:cs typeface="Symbol"/>
              </a:rPr>
              <a:t></a:t>
            </a:r>
            <a:r>
              <a:rPr sz="4300" spc="-580" dirty="0">
                <a:latin typeface="Times New Roman"/>
                <a:cs typeface="Times New Roman"/>
              </a:rPr>
              <a:t> </a:t>
            </a:r>
            <a:r>
              <a:rPr sz="4300" spc="50" dirty="0">
                <a:latin typeface="Times New Roman"/>
                <a:cs typeface="Times New Roman"/>
              </a:rPr>
              <a:t>4</a:t>
            </a:r>
            <a:endParaRPr sz="43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97280" y="856234"/>
            <a:ext cx="208851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Examples:</a:t>
            </a:r>
            <a:endParaRPr sz="3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53000" y="2209800"/>
            <a:ext cx="0" cy="3429000"/>
          </a:xfrm>
          <a:custGeom>
            <a:avLst/>
            <a:gdLst/>
            <a:ahLst/>
            <a:cxnLst/>
            <a:rect l="l" t="t" r="r" b="b"/>
            <a:pathLst>
              <a:path h="3429000">
                <a:moveTo>
                  <a:pt x="0" y="0"/>
                </a:moveTo>
                <a:lnTo>
                  <a:pt x="0" y="3429000"/>
                </a:lnTo>
              </a:path>
            </a:pathLst>
          </a:custGeom>
          <a:ln w="3810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37489" y="4916132"/>
            <a:ext cx="715645" cy="0"/>
          </a:xfrm>
          <a:custGeom>
            <a:avLst/>
            <a:gdLst/>
            <a:ahLst/>
            <a:cxnLst/>
            <a:rect l="l" t="t" r="r" b="b"/>
            <a:pathLst>
              <a:path w="715644">
                <a:moveTo>
                  <a:pt x="0" y="0"/>
                </a:moveTo>
                <a:lnTo>
                  <a:pt x="715039" y="0"/>
                </a:lnTo>
              </a:path>
            </a:pathLst>
          </a:custGeom>
          <a:ln w="199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83344" y="4916132"/>
            <a:ext cx="292735" cy="0"/>
          </a:xfrm>
          <a:custGeom>
            <a:avLst/>
            <a:gdLst/>
            <a:ahLst/>
            <a:cxnLst/>
            <a:rect l="l" t="t" r="r" b="b"/>
            <a:pathLst>
              <a:path w="292735">
                <a:moveTo>
                  <a:pt x="0" y="0"/>
                </a:moveTo>
                <a:lnTo>
                  <a:pt x="292350" y="0"/>
                </a:lnTo>
              </a:path>
            </a:pathLst>
          </a:custGeom>
          <a:ln w="199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105491" y="4917711"/>
            <a:ext cx="765175" cy="602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750" spc="70" dirty="0">
                <a:latin typeface="Times New Roman"/>
                <a:cs typeface="Times New Roman"/>
              </a:rPr>
              <a:t>1</a:t>
            </a:r>
            <a:r>
              <a:rPr sz="3750" spc="75" dirty="0">
                <a:latin typeface="Times New Roman"/>
                <a:cs typeface="Times New Roman"/>
              </a:rPr>
              <a:t>2</a:t>
            </a:r>
            <a:r>
              <a:rPr sz="3750" spc="40" dirty="0">
                <a:latin typeface="Times New Roman"/>
                <a:cs typeface="Times New Roman"/>
              </a:rPr>
              <a:t>5</a:t>
            </a:r>
            <a:endParaRPr sz="37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44443" y="4240150"/>
            <a:ext cx="521970" cy="602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750" spc="70" dirty="0">
                <a:latin typeface="Times New Roman"/>
                <a:cs typeface="Times New Roman"/>
              </a:rPr>
              <a:t>64</a:t>
            </a:r>
            <a:endParaRPr sz="37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23817" y="4582736"/>
            <a:ext cx="212725" cy="602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750" spc="30" dirty="0">
                <a:latin typeface="Symbol"/>
                <a:cs typeface="Symbol"/>
              </a:rPr>
              <a:t></a:t>
            </a:r>
            <a:endParaRPr sz="375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96266" y="4975762"/>
            <a:ext cx="865505" cy="602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3750" spc="30" dirty="0">
                <a:latin typeface="Symbol"/>
                <a:cs typeface="Symbol"/>
              </a:rPr>
              <a:t></a:t>
            </a:r>
            <a:r>
              <a:rPr sz="3750" spc="30" dirty="0">
                <a:latin typeface="Times New Roman"/>
                <a:cs typeface="Times New Roman"/>
              </a:rPr>
              <a:t> </a:t>
            </a:r>
            <a:r>
              <a:rPr sz="5625" spc="60" baseline="6666" dirty="0">
                <a:latin typeface="Times New Roman"/>
                <a:cs typeface="Times New Roman"/>
              </a:rPr>
              <a:t>5</a:t>
            </a:r>
            <a:r>
              <a:rPr sz="5625" spc="-952" baseline="6666" dirty="0">
                <a:latin typeface="Times New Roman"/>
                <a:cs typeface="Times New Roman"/>
              </a:rPr>
              <a:t> </a:t>
            </a:r>
            <a:r>
              <a:rPr sz="3750" spc="30" dirty="0">
                <a:latin typeface="Symbol"/>
                <a:cs typeface="Symbol"/>
              </a:rPr>
              <a:t></a:t>
            </a:r>
            <a:endParaRPr sz="375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96266" y="4274377"/>
            <a:ext cx="1019810" cy="602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3750" spc="30" dirty="0">
                <a:latin typeface="Symbol"/>
                <a:cs typeface="Symbol"/>
              </a:rPr>
              <a:t></a:t>
            </a:r>
            <a:r>
              <a:rPr sz="3750" spc="30" dirty="0">
                <a:latin typeface="Times New Roman"/>
                <a:cs typeface="Times New Roman"/>
              </a:rPr>
              <a:t> </a:t>
            </a:r>
            <a:r>
              <a:rPr sz="5625" spc="60" baseline="3703" dirty="0">
                <a:latin typeface="Times New Roman"/>
                <a:cs typeface="Times New Roman"/>
              </a:rPr>
              <a:t>4</a:t>
            </a:r>
            <a:r>
              <a:rPr sz="5625" spc="-952" baseline="3703" dirty="0">
                <a:latin typeface="Times New Roman"/>
                <a:cs typeface="Times New Roman"/>
              </a:rPr>
              <a:t> </a:t>
            </a:r>
            <a:r>
              <a:rPr sz="3750" spc="70" dirty="0">
                <a:latin typeface="Symbol"/>
                <a:cs typeface="Symbol"/>
              </a:rPr>
              <a:t></a:t>
            </a:r>
            <a:r>
              <a:rPr sz="3300" spc="104" baseline="64393" dirty="0">
                <a:latin typeface="Times New Roman"/>
                <a:cs typeface="Times New Roman"/>
              </a:rPr>
              <a:t>3</a:t>
            </a:r>
            <a:endParaRPr sz="3300" baseline="6439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14454" y="4542745"/>
            <a:ext cx="619760" cy="602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750" spc="45" dirty="0">
                <a:latin typeface="Symbol"/>
                <a:cs typeface="Symbol"/>
              </a:rPr>
              <a:t></a:t>
            </a:r>
            <a:r>
              <a:rPr sz="3750" spc="70" dirty="0">
                <a:latin typeface="Times New Roman"/>
                <a:cs typeface="Times New Roman"/>
              </a:rPr>
              <a:t> </a:t>
            </a:r>
            <a:r>
              <a:rPr sz="5625" spc="44" baseline="-4444" dirty="0">
                <a:latin typeface="Symbol"/>
                <a:cs typeface="Symbol"/>
              </a:rPr>
              <a:t></a:t>
            </a:r>
            <a:endParaRPr sz="5625" baseline="-4444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34766" y="2066150"/>
            <a:ext cx="2088514" cy="17227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58419" algn="r">
              <a:lnSpc>
                <a:spcPct val="100000"/>
              </a:lnSpc>
              <a:spcBef>
                <a:spcPts val="110"/>
              </a:spcBef>
              <a:tabLst>
                <a:tab pos="689610" algn="l"/>
              </a:tabLst>
            </a:pPr>
            <a:r>
              <a:rPr sz="4000" spc="-75" dirty="0">
                <a:latin typeface="Times New Roman"/>
                <a:cs typeface="Times New Roman"/>
              </a:rPr>
              <a:t>27	</a:t>
            </a:r>
            <a:r>
              <a:rPr sz="4000" spc="40" dirty="0">
                <a:latin typeface="Symbol"/>
                <a:cs typeface="Symbol"/>
              </a:rPr>
              <a:t></a:t>
            </a:r>
            <a:r>
              <a:rPr sz="4000" spc="114" dirty="0">
                <a:latin typeface="Times New Roman"/>
                <a:cs typeface="Times New Roman"/>
              </a:rPr>
              <a:t> </a:t>
            </a:r>
            <a:r>
              <a:rPr sz="4000" spc="20" dirty="0">
                <a:latin typeface="Times New Roman"/>
                <a:cs typeface="Times New Roman"/>
              </a:rPr>
              <a:t>3</a:t>
            </a:r>
            <a:r>
              <a:rPr sz="3450" spc="30" baseline="43478" dirty="0">
                <a:latin typeface="Times New Roman"/>
                <a:cs typeface="Times New Roman"/>
              </a:rPr>
              <a:t>3</a:t>
            </a:r>
            <a:endParaRPr sz="3450" baseline="43478">
              <a:latin typeface="Times New Roman"/>
              <a:cs typeface="Times New Roman"/>
            </a:endParaRPr>
          </a:p>
          <a:p>
            <a:pPr marR="30480" algn="r">
              <a:lnSpc>
                <a:spcPct val="100000"/>
              </a:lnSpc>
              <a:spcBef>
                <a:spcPts val="3210"/>
              </a:spcBef>
              <a:tabLst>
                <a:tab pos="1046480" algn="l"/>
              </a:tabLst>
            </a:pPr>
            <a:r>
              <a:rPr sz="4450" spc="-130" dirty="0">
                <a:latin typeface="Times New Roman"/>
                <a:cs typeface="Times New Roman"/>
              </a:rPr>
              <a:t>216	</a:t>
            </a:r>
            <a:r>
              <a:rPr sz="4450" spc="45" dirty="0">
                <a:latin typeface="Symbol"/>
                <a:cs typeface="Symbol"/>
              </a:rPr>
              <a:t></a:t>
            </a:r>
            <a:r>
              <a:rPr sz="4450" spc="215" dirty="0">
                <a:latin typeface="Times New Roman"/>
                <a:cs typeface="Times New Roman"/>
              </a:rPr>
              <a:t> </a:t>
            </a:r>
            <a:r>
              <a:rPr sz="4450" spc="75" dirty="0">
                <a:latin typeface="Times New Roman"/>
                <a:cs typeface="Times New Roman"/>
              </a:rPr>
              <a:t>6</a:t>
            </a:r>
            <a:r>
              <a:rPr sz="3900" spc="112" baseline="42735" dirty="0">
                <a:latin typeface="Times New Roman"/>
                <a:cs typeface="Times New Roman"/>
              </a:rPr>
              <a:t>3</a:t>
            </a:r>
            <a:endParaRPr sz="3900" baseline="42735">
              <a:latin typeface="Times New Roman"/>
              <a:cs typeface="Times New Roman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570321" y="2059168"/>
            <a:ext cx="862965" cy="525145"/>
            <a:chOff x="5570321" y="2059168"/>
            <a:chExt cx="862965" cy="525145"/>
          </a:xfrm>
        </p:grpSpPr>
        <p:sp>
          <p:nvSpPr>
            <p:cNvPr id="14" name="object 14"/>
            <p:cNvSpPr/>
            <p:nvPr/>
          </p:nvSpPr>
          <p:spPr>
            <a:xfrm>
              <a:off x="5580785" y="2386867"/>
              <a:ext cx="64769" cy="36195"/>
            </a:xfrm>
            <a:custGeom>
              <a:avLst/>
              <a:gdLst/>
              <a:ahLst/>
              <a:cxnLst/>
              <a:rect l="l" t="t" r="r" b="b"/>
              <a:pathLst>
                <a:path w="64770" h="36194">
                  <a:moveTo>
                    <a:pt x="0" y="35789"/>
                  </a:moveTo>
                  <a:lnTo>
                    <a:pt x="64262" y="0"/>
                  </a:lnTo>
                </a:path>
              </a:pathLst>
            </a:custGeom>
            <a:ln w="209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645047" y="2396807"/>
              <a:ext cx="93980" cy="166370"/>
            </a:xfrm>
            <a:custGeom>
              <a:avLst/>
              <a:gdLst/>
              <a:ahLst/>
              <a:cxnLst/>
              <a:rect l="l" t="t" r="r" b="b"/>
              <a:pathLst>
                <a:path w="93979" h="166369">
                  <a:moveTo>
                    <a:pt x="0" y="0"/>
                  </a:moveTo>
                  <a:lnTo>
                    <a:pt x="93381" y="166029"/>
                  </a:lnTo>
                </a:path>
              </a:pathLst>
            </a:custGeom>
            <a:ln w="420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748467" y="2069705"/>
              <a:ext cx="685165" cy="493395"/>
            </a:xfrm>
            <a:custGeom>
              <a:avLst/>
              <a:gdLst/>
              <a:ahLst/>
              <a:cxnLst/>
              <a:rect l="l" t="t" r="r" b="b"/>
              <a:pathLst>
                <a:path w="685164" h="493394">
                  <a:moveTo>
                    <a:pt x="0" y="493131"/>
                  </a:moveTo>
                  <a:lnTo>
                    <a:pt x="123504" y="0"/>
                  </a:lnTo>
                </a:path>
                <a:path w="685164" h="493394">
                  <a:moveTo>
                    <a:pt x="123504" y="0"/>
                  </a:moveTo>
                  <a:lnTo>
                    <a:pt x="684806" y="0"/>
                  </a:lnTo>
                </a:path>
              </a:pathLst>
            </a:custGeom>
            <a:ln w="209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544989" y="2046080"/>
            <a:ext cx="169545" cy="3670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200" spc="30" dirty="0">
                <a:latin typeface="Times New Roman"/>
                <a:cs typeface="Times New Roman"/>
              </a:rPr>
              <a:t>3</a:t>
            </a:r>
            <a:endParaRPr sz="2200">
              <a:latin typeface="Times New Roman"/>
              <a:cs typeface="Times New Roman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567141" y="4300129"/>
            <a:ext cx="1089025" cy="1186815"/>
            <a:chOff x="5567141" y="4300129"/>
            <a:chExt cx="1089025" cy="1186815"/>
          </a:xfrm>
        </p:grpSpPr>
        <p:sp>
          <p:nvSpPr>
            <p:cNvPr id="19" name="object 19"/>
            <p:cNvSpPr/>
            <p:nvPr/>
          </p:nvSpPr>
          <p:spPr>
            <a:xfrm>
              <a:off x="5577419" y="4946741"/>
              <a:ext cx="1038860" cy="116839"/>
            </a:xfrm>
            <a:custGeom>
              <a:avLst/>
              <a:gdLst/>
              <a:ahLst/>
              <a:cxnLst/>
              <a:rect l="l" t="t" r="r" b="b"/>
              <a:pathLst>
                <a:path w="1038859" h="116839">
                  <a:moveTo>
                    <a:pt x="319054" y="0"/>
                  </a:moveTo>
                  <a:lnTo>
                    <a:pt x="1038415" y="0"/>
                  </a:lnTo>
                </a:path>
                <a:path w="1038859" h="116839">
                  <a:moveTo>
                    <a:pt x="0" y="116492"/>
                  </a:moveTo>
                  <a:lnTo>
                    <a:pt x="61658" y="82237"/>
                  </a:lnTo>
                </a:path>
              </a:pathLst>
            </a:custGeom>
            <a:ln w="205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39078" y="5038766"/>
              <a:ext cx="90170" cy="427990"/>
            </a:xfrm>
            <a:custGeom>
              <a:avLst/>
              <a:gdLst/>
              <a:ahLst/>
              <a:cxnLst/>
              <a:rect l="l" t="t" r="r" b="b"/>
              <a:pathLst>
                <a:path w="90170" h="427989">
                  <a:moveTo>
                    <a:pt x="0" y="0"/>
                  </a:moveTo>
                  <a:lnTo>
                    <a:pt x="90041" y="427811"/>
                  </a:lnTo>
                </a:path>
              </a:pathLst>
            </a:custGeom>
            <a:ln w="401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739882" y="4310409"/>
              <a:ext cx="916305" cy="1156335"/>
            </a:xfrm>
            <a:custGeom>
              <a:avLst/>
              <a:gdLst/>
              <a:ahLst/>
              <a:cxnLst/>
              <a:rect l="l" t="t" r="r" b="b"/>
              <a:pathLst>
                <a:path w="916304" h="1156335">
                  <a:moveTo>
                    <a:pt x="0" y="1156169"/>
                  </a:moveTo>
                  <a:lnTo>
                    <a:pt x="118424" y="0"/>
                  </a:lnTo>
                </a:path>
                <a:path w="916304" h="1156335">
                  <a:moveTo>
                    <a:pt x="118424" y="0"/>
                  </a:moveTo>
                  <a:lnTo>
                    <a:pt x="916085" y="0"/>
                  </a:lnTo>
                </a:path>
              </a:pathLst>
            </a:custGeom>
            <a:ln w="205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7263721" y="4946741"/>
            <a:ext cx="294005" cy="0"/>
          </a:xfrm>
          <a:custGeom>
            <a:avLst/>
            <a:gdLst/>
            <a:ahLst/>
            <a:cxnLst/>
            <a:rect l="l" t="t" r="r" b="b"/>
            <a:pathLst>
              <a:path w="294004">
                <a:moveTo>
                  <a:pt x="0" y="0"/>
                </a:moveTo>
                <a:lnTo>
                  <a:pt x="293615" y="0"/>
                </a:lnTo>
              </a:path>
            </a:pathLst>
          </a:custGeom>
          <a:ln w="205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863223" y="4948722"/>
            <a:ext cx="1680845" cy="5988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428750" algn="l"/>
              </a:tabLst>
            </a:pPr>
            <a:r>
              <a:rPr sz="3750" spc="-185" dirty="0">
                <a:latin typeface="Times New Roman"/>
                <a:cs typeface="Times New Roman"/>
              </a:rPr>
              <a:t>12</a:t>
            </a:r>
            <a:r>
              <a:rPr sz="3750" spc="5" dirty="0">
                <a:latin typeface="Times New Roman"/>
                <a:cs typeface="Times New Roman"/>
              </a:rPr>
              <a:t>5</a:t>
            </a:r>
            <a:r>
              <a:rPr sz="3750" dirty="0">
                <a:latin typeface="Times New Roman"/>
                <a:cs typeface="Times New Roman"/>
              </a:rPr>
              <a:t>	</a:t>
            </a:r>
            <a:r>
              <a:rPr sz="3750" spc="5" dirty="0">
                <a:latin typeface="Times New Roman"/>
                <a:cs typeface="Times New Roman"/>
              </a:rPr>
              <a:t>5</a:t>
            </a:r>
            <a:endParaRPr sz="37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004172" y="4275190"/>
            <a:ext cx="1543685" cy="5988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291590" algn="l"/>
              </a:tabLst>
            </a:pPr>
            <a:r>
              <a:rPr sz="3750" spc="-185" dirty="0">
                <a:latin typeface="Times New Roman"/>
                <a:cs typeface="Times New Roman"/>
              </a:rPr>
              <a:t>6</a:t>
            </a:r>
            <a:r>
              <a:rPr sz="3750" spc="5" dirty="0">
                <a:latin typeface="Times New Roman"/>
                <a:cs typeface="Times New Roman"/>
              </a:rPr>
              <a:t>4</a:t>
            </a:r>
            <a:r>
              <a:rPr sz="3750" dirty="0">
                <a:latin typeface="Times New Roman"/>
                <a:cs typeface="Times New Roman"/>
              </a:rPr>
              <a:t>	</a:t>
            </a:r>
            <a:r>
              <a:rPr sz="3750" spc="5" dirty="0">
                <a:latin typeface="Times New Roman"/>
                <a:cs typeface="Times New Roman"/>
              </a:rPr>
              <a:t>4</a:t>
            </a:r>
            <a:endParaRPr sz="37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542207" y="4694205"/>
            <a:ext cx="164465" cy="3594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150" spc="15" dirty="0">
                <a:latin typeface="Times New Roman"/>
                <a:cs typeface="Times New Roman"/>
              </a:rPr>
              <a:t>3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817440" y="4575731"/>
            <a:ext cx="287655" cy="5988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750" spc="5" dirty="0">
                <a:latin typeface="Symbol"/>
                <a:cs typeface="Symbol"/>
              </a:rPr>
              <a:t></a:t>
            </a:r>
            <a:endParaRPr sz="3750">
              <a:latin typeface="Symbol"/>
              <a:cs typeface="Symbo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420988" y="3144830"/>
            <a:ext cx="1152525" cy="541020"/>
            <a:chOff x="5420988" y="3144830"/>
            <a:chExt cx="1152525" cy="541020"/>
          </a:xfrm>
        </p:grpSpPr>
        <p:sp>
          <p:nvSpPr>
            <p:cNvPr id="28" name="object 28"/>
            <p:cNvSpPr/>
            <p:nvPr/>
          </p:nvSpPr>
          <p:spPr>
            <a:xfrm>
              <a:off x="5431797" y="3483140"/>
              <a:ext cx="67945" cy="36195"/>
            </a:xfrm>
            <a:custGeom>
              <a:avLst/>
              <a:gdLst/>
              <a:ahLst/>
              <a:cxnLst/>
              <a:rect l="l" t="t" r="r" b="b"/>
              <a:pathLst>
                <a:path w="67945" h="36195">
                  <a:moveTo>
                    <a:pt x="0" y="35917"/>
                  </a:moveTo>
                  <a:lnTo>
                    <a:pt x="67624" y="0"/>
                  </a:lnTo>
                </a:path>
              </a:pathLst>
            </a:custGeom>
            <a:ln w="2161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499421" y="3493400"/>
              <a:ext cx="97155" cy="170815"/>
            </a:xfrm>
            <a:custGeom>
              <a:avLst/>
              <a:gdLst/>
              <a:ahLst/>
              <a:cxnLst/>
              <a:rect l="l" t="t" r="r" b="b"/>
              <a:pathLst>
                <a:path w="97154" h="170814">
                  <a:moveTo>
                    <a:pt x="0" y="0"/>
                  </a:moveTo>
                  <a:lnTo>
                    <a:pt x="96756" y="170359"/>
                  </a:lnTo>
                </a:path>
              </a:pathLst>
            </a:custGeom>
            <a:ln w="435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606584" y="3155745"/>
              <a:ext cx="967105" cy="508634"/>
            </a:xfrm>
            <a:custGeom>
              <a:avLst/>
              <a:gdLst/>
              <a:ahLst/>
              <a:cxnLst/>
              <a:rect l="l" t="t" r="r" b="b"/>
              <a:pathLst>
                <a:path w="967104" h="508635">
                  <a:moveTo>
                    <a:pt x="0" y="508014"/>
                  </a:moveTo>
                  <a:lnTo>
                    <a:pt x="129004" y="0"/>
                  </a:lnTo>
                </a:path>
                <a:path w="967104" h="508635">
                  <a:moveTo>
                    <a:pt x="129004" y="0"/>
                  </a:moveTo>
                  <a:lnTo>
                    <a:pt x="966515" y="0"/>
                  </a:lnTo>
                </a:path>
              </a:pathLst>
            </a:custGeom>
            <a:ln w="21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5395165" y="3130767"/>
            <a:ext cx="174625" cy="377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00" spc="20" dirty="0">
                <a:latin typeface="Times New Roman"/>
                <a:cs typeface="Times New Roman"/>
              </a:rPr>
              <a:t>3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755149" y="2033151"/>
            <a:ext cx="1723389" cy="1715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47955">
              <a:lnSpc>
                <a:spcPct val="100000"/>
              </a:lnSpc>
              <a:spcBef>
                <a:spcPts val="90"/>
              </a:spcBef>
              <a:tabLst>
                <a:tab pos="858519" algn="l"/>
              </a:tabLst>
            </a:pPr>
            <a:r>
              <a:rPr sz="3850" spc="-85" dirty="0">
                <a:latin typeface="Times New Roman"/>
                <a:cs typeface="Times New Roman"/>
              </a:rPr>
              <a:t>27	</a:t>
            </a:r>
            <a:r>
              <a:rPr sz="3850" spc="15" dirty="0">
                <a:latin typeface="Symbol"/>
                <a:cs typeface="Symbol"/>
              </a:rPr>
              <a:t></a:t>
            </a:r>
            <a:r>
              <a:rPr sz="3850" spc="210" dirty="0">
                <a:latin typeface="Times New Roman"/>
                <a:cs typeface="Times New Roman"/>
              </a:rPr>
              <a:t> </a:t>
            </a:r>
            <a:r>
              <a:rPr sz="3850" spc="15" dirty="0">
                <a:latin typeface="Times New Roman"/>
                <a:cs typeface="Times New Roman"/>
              </a:rPr>
              <a:t>3</a:t>
            </a:r>
            <a:endParaRPr sz="3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950"/>
              </a:spcBef>
              <a:tabLst>
                <a:tab pos="1005840" algn="l"/>
              </a:tabLst>
            </a:pPr>
            <a:r>
              <a:rPr sz="3950" spc="-95" dirty="0">
                <a:latin typeface="Times New Roman"/>
                <a:cs typeface="Times New Roman"/>
              </a:rPr>
              <a:t>216	</a:t>
            </a:r>
            <a:r>
              <a:rPr sz="3950" spc="35" dirty="0">
                <a:latin typeface="Symbol"/>
                <a:cs typeface="Symbol"/>
              </a:rPr>
              <a:t></a:t>
            </a:r>
            <a:r>
              <a:rPr sz="3950" spc="250" dirty="0">
                <a:latin typeface="Times New Roman"/>
                <a:cs typeface="Times New Roman"/>
              </a:rPr>
              <a:t> </a:t>
            </a:r>
            <a:r>
              <a:rPr sz="3950" spc="30" dirty="0">
                <a:latin typeface="Times New Roman"/>
                <a:cs typeface="Times New Roman"/>
              </a:rPr>
              <a:t>6</a:t>
            </a:r>
            <a:endParaRPr sz="395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341361"/>
            <a:ext cx="8229600" cy="8401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065">
              <a:lnSpc>
                <a:spcPct val="150000"/>
              </a:lnSpc>
              <a:spcBef>
                <a:spcPts val="95"/>
              </a:spcBef>
            </a:pPr>
            <a:r>
              <a:rPr sz="4000" b="1" dirty="0">
                <a:latin typeface="Calibri(body)"/>
                <a:cs typeface="Times New Roman"/>
              </a:rPr>
              <a:t>Not all cube </a:t>
            </a:r>
            <a:r>
              <a:rPr sz="4000" b="1" spc="-20" dirty="0">
                <a:latin typeface="Calibri(body)"/>
                <a:cs typeface="Times New Roman"/>
              </a:rPr>
              <a:t>roots  </a:t>
            </a:r>
            <a:r>
              <a:rPr sz="4000" b="1" dirty="0">
                <a:latin typeface="Calibri(body)"/>
                <a:cs typeface="Times New Roman"/>
              </a:rPr>
              <a:t>can be</a:t>
            </a:r>
            <a:r>
              <a:rPr sz="4000" b="1" spc="-95" dirty="0">
                <a:latin typeface="Calibri(body)"/>
                <a:cs typeface="Times New Roman"/>
              </a:rPr>
              <a:t> </a:t>
            </a:r>
            <a:r>
              <a:rPr sz="4000" b="1" dirty="0">
                <a:latin typeface="Calibri(body)"/>
                <a:cs typeface="Times New Roman"/>
              </a:rPr>
              <a:t>simplified!</a:t>
            </a:r>
            <a:endParaRPr sz="4000" dirty="0">
              <a:latin typeface="Calibri(body)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90606" y="3906392"/>
            <a:ext cx="79565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cu</a:t>
            </a:r>
            <a:r>
              <a:rPr sz="3200" spc="10" dirty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31594" y="2801424"/>
            <a:ext cx="6093206" cy="1556836"/>
          </a:xfrm>
          <a:prstGeom prst="rect">
            <a:avLst/>
          </a:prstGeom>
        </p:spPr>
        <p:txBody>
          <a:bodyPr vert="horz" wrap="square" lIns="0" tIns="287020" rIns="0" bIns="0" rtlCol="0">
            <a:spAutoFit/>
          </a:bodyPr>
          <a:lstStyle/>
          <a:p>
            <a:pPr marL="379730" indent="-367665">
              <a:lnSpc>
                <a:spcPct val="100000"/>
              </a:lnSpc>
              <a:spcBef>
                <a:spcPts val="2260"/>
              </a:spcBef>
              <a:buClr>
                <a:srgbClr val="FF0000"/>
              </a:buClr>
              <a:buFont typeface="Arial"/>
              <a:buChar char="•"/>
              <a:tabLst>
                <a:tab pos="379730" algn="l"/>
                <a:tab pos="380365" algn="l"/>
              </a:tabLst>
            </a:pPr>
            <a:r>
              <a:rPr sz="3200" dirty="0">
                <a:latin typeface="Times New Roman"/>
                <a:cs typeface="Times New Roman"/>
              </a:rPr>
              <a:t>30 is not a perfect</a:t>
            </a:r>
            <a:r>
              <a:rPr sz="3200" spc="-95" dirty="0">
                <a:latin typeface="Times New Roman"/>
                <a:cs typeface="Times New Roman"/>
              </a:rPr>
              <a:t> </a:t>
            </a:r>
            <a:r>
              <a:rPr sz="3200" spc="5" dirty="0">
                <a:latin typeface="Times New Roman"/>
                <a:cs typeface="Times New Roman"/>
              </a:rPr>
              <a:t>cube</a:t>
            </a:r>
            <a:r>
              <a:rPr sz="3200" spc="5" dirty="0">
                <a:latin typeface="Arial"/>
                <a:cs typeface="Arial"/>
              </a:rPr>
              <a:t>.</a:t>
            </a:r>
            <a:endParaRPr sz="3200" dirty="0">
              <a:latin typeface="Arial"/>
              <a:cs typeface="Arial"/>
            </a:endParaRPr>
          </a:p>
          <a:p>
            <a:pPr marL="411480" marR="5080" indent="-399415">
              <a:lnSpc>
                <a:spcPct val="100000"/>
              </a:lnSpc>
              <a:spcBef>
                <a:spcPts val="2160"/>
              </a:spcBef>
              <a:buClr>
                <a:srgbClr val="FF0000"/>
              </a:buClr>
              <a:buChar char="•"/>
              <a:tabLst>
                <a:tab pos="411480" algn="l"/>
                <a:tab pos="412115" algn="l"/>
              </a:tabLst>
            </a:pPr>
            <a:r>
              <a:rPr sz="3200" dirty="0">
                <a:latin typeface="Times New Roman"/>
                <a:cs typeface="Times New Roman"/>
              </a:rPr>
              <a:t>30 does not have a</a:t>
            </a:r>
            <a:r>
              <a:rPr sz="3200" spc="-10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perfect  </a:t>
            </a:r>
            <a:r>
              <a:rPr sz="3200" spc="-25" dirty="0">
                <a:latin typeface="Times New Roman"/>
                <a:cs typeface="Times New Roman"/>
              </a:rPr>
              <a:t>factor.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74394" y="2229434"/>
            <a:ext cx="16103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Example</a:t>
            </a:r>
            <a:r>
              <a:rPr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:</a:t>
            </a:r>
            <a:endParaRPr sz="32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22175" y="2234670"/>
            <a:ext cx="887730" cy="565150"/>
            <a:chOff x="3822175" y="2234670"/>
            <a:chExt cx="887730" cy="565150"/>
          </a:xfrm>
        </p:grpSpPr>
        <p:sp>
          <p:nvSpPr>
            <p:cNvPr id="7" name="object 7"/>
            <p:cNvSpPr/>
            <p:nvPr/>
          </p:nvSpPr>
          <p:spPr>
            <a:xfrm>
              <a:off x="3833287" y="2588679"/>
              <a:ext cx="67945" cy="38100"/>
            </a:xfrm>
            <a:custGeom>
              <a:avLst/>
              <a:gdLst/>
              <a:ahLst/>
              <a:cxnLst/>
              <a:rect l="l" t="t" r="r" b="b"/>
              <a:pathLst>
                <a:path w="67945" h="38100">
                  <a:moveTo>
                    <a:pt x="0" y="38103"/>
                  </a:moveTo>
                  <a:lnTo>
                    <a:pt x="67736" y="0"/>
                  </a:lnTo>
                </a:path>
              </a:pathLst>
            </a:custGeom>
            <a:ln w="222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901023" y="2599264"/>
              <a:ext cx="98425" cy="177800"/>
            </a:xfrm>
            <a:custGeom>
              <a:avLst/>
              <a:gdLst/>
              <a:ahLst/>
              <a:cxnLst/>
              <a:rect l="l" t="t" r="r" b="b"/>
              <a:pathLst>
                <a:path w="98425" h="177800">
                  <a:moveTo>
                    <a:pt x="0" y="0"/>
                  </a:moveTo>
                  <a:lnTo>
                    <a:pt x="98429" y="177802"/>
                  </a:lnTo>
                </a:path>
              </a:pathLst>
            </a:custGeom>
            <a:ln w="444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11097" y="2245783"/>
              <a:ext cx="699135" cy="531495"/>
            </a:xfrm>
            <a:custGeom>
              <a:avLst/>
              <a:gdLst/>
              <a:ahLst/>
              <a:cxnLst/>
              <a:rect l="l" t="t" r="r" b="b"/>
              <a:pathLst>
                <a:path w="699135" h="531494">
                  <a:moveTo>
                    <a:pt x="0" y="531283"/>
                  </a:moveTo>
                  <a:lnTo>
                    <a:pt x="130177" y="0"/>
                  </a:lnTo>
                </a:path>
                <a:path w="699135" h="531494">
                  <a:moveTo>
                    <a:pt x="130177" y="0"/>
                  </a:moveTo>
                  <a:lnTo>
                    <a:pt x="698527" y="0"/>
                  </a:lnTo>
                </a:path>
              </a:pathLst>
            </a:custGeom>
            <a:ln w="222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770842" y="2208752"/>
            <a:ext cx="913130" cy="6565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  <a:tabLst>
                <a:tab pos="386715" algn="l"/>
              </a:tabLst>
            </a:pPr>
            <a:r>
              <a:rPr sz="3600" spc="7" baseline="38194" dirty="0">
                <a:latin typeface="Times New Roman"/>
                <a:cs typeface="Times New Roman"/>
              </a:rPr>
              <a:t>3	</a:t>
            </a:r>
            <a:r>
              <a:rPr sz="4150" spc="-210" dirty="0">
                <a:latin typeface="Times New Roman"/>
                <a:cs typeface="Times New Roman"/>
              </a:rPr>
              <a:t>30</a:t>
            </a:r>
            <a:endParaRPr sz="4150">
              <a:latin typeface="Times New Roman"/>
              <a:cs typeface="Times New Roma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384302" y="5354111"/>
            <a:ext cx="902335" cy="588645"/>
            <a:chOff x="1384302" y="5354111"/>
            <a:chExt cx="902335" cy="588645"/>
          </a:xfrm>
        </p:grpSpPr>
        <p:sp>
          <p:nvSpPr>
            <p:cNvPr id="12" name="object 12"/>
            <p:cNvSpPr/>
            <p:nvPr/>
          </p:nvSpPr>
          <p:spPr>
            <a:xfrm>
              <a:off x="1407589" y="5384778"/>
              <a:ext cx="878840" cy="554990"/>
            </a:xfrm>
            <a:custGeom>
              <a:avLst/>
              <a:gdLst/>
              <a:ahLst/>
              <a:cxnLst/>
              <a:rect l="l" t="t" r="r" b="b"/>
              <a:pathLst>
                <a:path w="878839" h="554989">
                  <a:moveTo>
                    <a:pt x="0" y="375726"/>
                  </a:moveTo>
                  <a:lnTo>
                    <a:pt x="51860" y="345033"/>
                  </a:lnTo>
                </a:path>
                <a:path w="878839" h="554989">
                  <a:moveTo>
                    <a:pt x="53976" y="345033"/>
                  </a:moveTo>
                  <a:lnTo>
                    <a:pt x="182041" y="553529"/>
                  </a:lnTo>
                </a:path>
                <a:path w="878839" h="554989">
                  <a:moveTo>
                    <a:pt x="182041" y="554587"/>
                  </a:moveTo>
                  <a:lnTo>
                    <a:pt x="323871" y="2150"/>
                  </a:lnTo>
                </a:path>
                <a:path w="878839" h="554989">
                  <a:moveTo>
                    <a:pt x="323871" y="0"/>
                  </a:moveTo>
                  <a:lnTo>
                    <a:pt x="878432" y="0"/>
                  </a:lnTo>
                </a:path>
              </a:pathLst>
            </a:custGeom>
            <a:ln w="602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84302" y="5354111"/>
              <a:ext cx="883919" cy="566420"/>
            </a:xfrm>
            <a:custGeom>
              <a:avLst/>
              <a:gdLst/>
              <a:ahLst/>
              <a:cxnLst/>
              <a:rect l="l" t="t" r="r" b="b"/>
              <a:pathLst>
                <a:path w="883919" h="566420">
                  <a:moveTo>
                    <a:pt x="883739" y="0"/>
                  </a:moveTo>
                  <a:lnTo>
                    <a:pt x="318572" y="0"/>
                  </a:lnTo>
                  <a:lnTo>
                    <a:pt x="188394" y="511172"/>
                  </a:lnTo>
                  <a:lnTo>
                    <a:pt x="73030" y="340775"/>
                  </a:lnTo>
                  <a:lnTo>
                    <a:pt x="0" y="379937"/>
                  </a:lnTo>
                  <a:lnTo>
                    <a:pt x="8469" y="394754"/>
                  </a:lnTo>
                  <a:lnTo>
                    <a:pt x="44453" y="373584"/>
                  </a:lnTo>
                  <a:lnTo>
                    <a:pt x="174635" y="566204"/>
                  </a:lnTo>
                  <a:lnTo>
                    <a:pt x="201092" y="566204"/>
                  </a:lnTo>
                  <a:lnTo>
                    <a:pt x="337622" y="25376"/>
                  </a:lnTo>
                  <a:lnTo>
                    <a:pt x="883739" y="25376"/>
                  </a:lnTo>
                  <a:lnTo>
                    <a:pt x="88373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383249" y="5360418"/>
            <a:ext cx="4991735" cy="6565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  <a:tabLst>
                <a:tab pos="335915" algn="l"/>
                <a:tab pos="1069975" algn="l"/>
              </a:tabLst>
            </a:pPr>
            <a:r>
              <a:rPr sz="3600" spc="-7" baseline="43981" dirty="0">
                <a:solidFill>
                  <a:srgbClr val="FF0000"/>
                </a:solidFill>
                <a:latin typeface="Times New Roman"/>
                <a:cs typeface="Times New Roman"/>
              </a:rPr>
              <a:t>3	</a:t>
            </a:r>
            <a:r>
              <a:rPr sz="6225" spc="7" baseline="2677" dirty="0">
                <a:solidFill>
                  <a:srgbClr val="FF0000"/>
                </a:solidFill>
                <a:latin typeface="Times New Roman"/>
                <a:cs typeface="Times New Roman"/>
              </a:rPr>
              <a:t>30	</a:t>
            </a:r>
            <a:r>
              <a:rPr sz="3600" dirty="0">
                <a:solidFill>
                  <a:srgbClr val="7030A0"/>
                </a:solidFill>
                <a:latin typeface="Times New Roman"/>
                <a:cs typeface="Times New Roman"/>
              </a:rPr>
              <a:t>cannot be</a:t>
            </a:r>
            <a:r>
              <a:rPr sz="3600" spc="-7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3600" spc="-5" dirty="0">
                <a:solidFill>
                  <a:srgbClr val="7030A0"/>
                </a:solidFill>
                <a:latin typeface="Times New Roman"/>
                <a:cs typeface="Times New Roman"/>
              </a:rPr>
              <a:t>simplified</a:t>
            </a:r>
            <a:r>
              <a:rPr sz="3600" spc="-5" dirty="0">
                <a:solidFill>
                  <a:srgbClr val="DEDEDF"/>
                </a:solidFill>
                <a:latin typeface="Times New Roman"/>
                <a:cs typeface="Times New Roman"/>
              </a:rPr>
              <a:t>!</a:t>
            </a:r>
            <a:endParaRPr sz="3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125393" y="609600"/>
            <a:ext cx="3565398" cy="73866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IN" sz="4800" u="sng" dirty="0" smtClean="0"/>
              <a:t>Let’s watch this</a:t>
            </a:r>
            <a:endParaRPr lang="en-IN" sz="4800" u="sng" dirty="0"/>
          </a:p>
        </p:txBody>
      </p:sp>
      <p:pic>
        <p:nvPicPr>
          <p:cNvPr id="12" name="Screenrecorder-2020-04-17-10-09-16-817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57200" y="1600200"/>
            <a:ext cx="8305800" cy="4419600"/>
          </a:xfrm>
        </p:spPr>
      </p:pic>
    </p:spTree>
    <p:extLst>
      <p:ext uri="{BB962C8B-B14F-4D97-AF65-F5344CB8AC3E}">
        <p14:creationId xmlns:p14="http://schemas.microsoft.com/office/powerpoint/2010/main" xmlns="" val="4025679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02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685800"/>
            <a:ext cx="7852278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METHODS OF FINDING CUBE ROOTS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2209800"/>
            <a:ext cx="7924800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IN" sz="3600" dirty="0" smtClean="0"/>
              <a:t>Cube Root of a Number by Prime Factorisation</a:t>
            </a:r>
          </a:p>
          <a:p>
            <a:pPr marL="342900" indent="-342900">
              <a:buAutoNum type="arabicPeriod"/>
            </a:pPr>
            <a:r>
              <a:rPr lang="en-IN" sz="3600" dirty="0"/>
              <a:t>Cube Root of a Number </a:t>
            </a:r>
            <a:r>
              <a:rPr lang="en-IN" sz="3600" dirty="0" smtClean="0"/>
              <a:t>through Estimation</a:t>
            </a: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xmlns="" val="3045734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09600" y="1669053"/>
            <a:ext cx="8077200" cy="38908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steps involved to find the cube by </a:t>
            </a:r>
            <a:r>
              <a:rPr lang="en-I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primr</a:t>
            </a:r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factorisation are as follows:</a:t>
            </a:r>
            <a:b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</a:t>
            </a:r>
            <a:r>
              <a:rPr lang="en-I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1: </a:t>
            </a:r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Resolve the given perfect cube into its prime factors. </a:t>
            </a: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– 2: </a:t>
            </a: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the factors in </a:t>
            </a:r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triplet.</a:t>
            </a: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– 3: </a:t>
            </a:r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Take one factor out of each triplet.</a:t>
            </a:r>
            <a:b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STEP – 4: Multiply all the factors the triplets. Their product will be the required cube root.</a:t>
            </a:r>
            <a:r>
              <a:rPr lang="en-IN" sz="2800" spc="-5" dirty="0" smtClean="0">
                <a:solidFill>
                  <a:srgbClr val="464646"/>
                </a:solidFill>
              </a:rPr>
              <a:t/>
            </a:r>
            <a:br>
              <a:rPr lang="en-IN" sz="2800" spc="-5" dirty="0" smtClean="0">
                <a:solidFill>
                  <a:srgbClr val="464646"/>
                </a:solidFill>
              </a:rPr>
            </a:br>
            <a:endParaRPr sz="2800" dirty="0"/>
          </a:p>
        </p:txBody>
      </p:sp>
      <p:sp>
        <p:nvSpPr>
          <p:cNvPr id="2" name="Rectangle 1"/>
          <p:cNvSpPr/>
          <p:nvPr/>
        </p:nvSpPr>
        <p:spPr>
          <a:xfrm>
            <a:off x="685800" y="794357"/>
            <a:ext cx="685800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IN" sz="3600" b="1" dirty="0"/>
              <a:t>Cube Root </a:t>
            </a:r>
            <a:r>
              <a:rPr lang="en-IN" sz="3600" b="1" dirty="0" smtClean="0"/>
              <a:t>by </a:t>
            </a:r>
            <a:r>
              <a:rPr lang="en-IN" sz="3600" b="1" dirty="0"/>
              <a:t>Prime Factorisation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473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400050" y="2963505"/>
            <a:ext cx="8343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Algerian" pitchFamily="82" charset="0"/>
              </a:rPr>
              <a:t>CUBE AND CUBE ROOTS</a:t>
            </a:r>
          </a:p>
        </p:txBody>
      </p:sp>
      <p:grpSp>
        <p:nvGrpSpPr>
          <p:cNvPr id="5" name="object 8">
            <a:extLst>
              <a:ext uri="{FF2B5EF4-FFF2-40B4-BE49-F238E27FC236}">
                <a16:creationId xmlns:a16="http://schemas.microsoft.com/office/drawing/2014/main" xmlns="" id="{C4284349-5F36-4C33-A1DF-C11AEE6D7997}"/>
              </a:ext>
            </a:extLst>
          </p:cNvPr>
          <p:cNvGrpSpPr/>
          <p:nvPr/>
        </p:nvGrpSpPr>
        <p:grpSpPr>
          <a:xfrm>
            <a:off x="495300" y="380999"/>
            <a:ext cx="8153400" cy="2201508"/>
            <a:chOff x="304800" y="1600107"/>
            <a:chExt cx="7924800" cy="3429093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xmlns="" id="{CA90DB03-7947-4FFF-A3A4-8EB532C50DFB}"/>
                </a:ext>
              </a:extLst>
            </p:cNvPr>
            <p:cNvSpPr/>
            <p:nvPr/>
          </p:nvSpPr>
          <p:spPr>
            <a:xfrm>
              <a:off x="304800" y="1600107"/>
              <a:ext cx="4190861" cy="32003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0">
              <a:extLst>
                <a:ext uri="{FF2B5EF4-FFF2-40B4-BE49-F238E27FC236}">
                  <a16:creationId xmlns:a16="http://schemas.microsoft.com/office/drawing/2014/main" xmlns="" id="{E0EEFEB7-2EA1-4BFE-835D-90DB77A55360}"/>
                </a:ext>
              </a:extLst>
            </p:cNvPr>
            <p:cNvSpPr/>
            <p:nvPr/>
          </p:nvSpPr>
          <p:spPr>
            <a:xfrm>
              <a:off x="5029200" y="1828800"/>
              <a:ext cx="3200400" cy="32004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2147653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609600"/>
            <a:ext cx="6091027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Let’s take some Examples….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4"/>
              <p:cNvSpPr txBox="1"/>
              <p:nvPr/>
            </p:nvSpPr>
            <p:spPr>
              <a:xfrm>
                <a:off x="645213" y="1524000"/>
                <a:ext cx="7848600" cy="45736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800" b="1" dirty="0" smtClean="0">
                    <a:solidFill>
                      <a:srgbClr val="FF0000"/>
                    </a:solidFill>
                  </a:rPr>
                  <a:t>Problem – 1: Find the cube root of -2744</a:t>
                </a:r>
              </a:p>
              <a:p>
                <a:r>
                  <a:rPr lang="en-IN" sz="2800" dirty="0" smtClean="0"/>
                  <a:t>Solution: Resolve 2744 into prime factors.</a:t>
                </a:r>
              </a:p>
              <a:p>
                <a:r>
                  <a:rPr lang="en-IN" sz="2800" dirty="0"/>
                  <a:t/>
                </a:r>
                <a:r>
                  <a:rPr lang="en-IN" sz="2800" dirty="0" smtClean="0"/>
                  <a:t>                2744 = 2 x 2 x 2 x 7 x 7 x 7</a:t>
                </a:r>
              </a:p>
              <a:p>
                <a:r>
                  <a:rPr lang="en-IN" sz="2800" dirty="0" smtClean="0">
                    <a:sym typeface="Symbol" panose="05050102010706020507" pitchFamily="18" charset="2"/>
                  </a:rPr>
                  <a:t>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en-IN" sz="28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radPr>
                      <m:deg>
                        <m:r>
                          <a:rPr lang="en-IN" sz="28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3</m:t>
                        </m:r>
                      </m:deg>
                      <m:e>
                        <m:r>
                          <a:rPr lang="en-IN" sz="28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2744</m:t>
                        </m:r>
                      </m:e>
                    </m:rad>
                  </m:oMath>
                </a14:m>
                <a:r>
                  <a:rPr lang="en-IN" sz="2800" dirty="0" smtClean="0"/>
                  <a:t> = 2 x  7 = 14</a:t>
                </a:r>
              </a:p>
              <a:p>
                <a:r>
                  <a:rPr lang="en-IN" sz="2800" dirty="0" smtClean="0"/>
                  <a:t>Hence,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en-IN" sz="28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radPr>
                      <m:deg>
                        <m:r>
                          <a:rPr lang="en-IN" sz="28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3</m:t>
                        </m:r>
                      </m:deg>
                      <m:e>
                        <m:r>
                          <a:rPr lang="en-IN" sz="28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−</m:t>
                        </m:r>
                        <m:r>
                          <a:rPr lang="en-IN" sz="28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2744</m:t>
                        </m:r>
                      </m:e>
                    </m:rad>
                  </m:oMath>
                </a14:m>
                <a:r>
                  <a:rPr lang="en-IN" sz="2800" dirty="0" smtClean="0"/>
                  <a:t> = -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en-IN" sz="28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radPr>
                      <m:deg>
                        <m:r>
                          <a:rPr lang="en-IN" sz="28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3</m:t>
                        </m:r>
                      </m:deg>
                      <m:e>
                        <m:r>
                          <a:rPr lang="en-IN" sz="28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2744</m:t>
                        </m:r>
                      </m:e>
                    </m:rad>
                  </m:oMath>
                </a14:m>
                <a:r>
                  <a:rPr lang="en-IN" sz="2800" dirty="0" smtClean="0"/>
                  <a:t> = -14</a:t>
                </a:r>
              </a:p>
              <a:p>
                <a:r>
                  <a:rPr lang="en-IN" sz="2800" b="1" dirty="0" smtClean="0">
                    <a:solidFill>
                      <a:srgbClr val="FF0000"/>
                    </a:solidFill>
                  </a:rPr>
                  <a:t>Problem – 2: </a:t>
                </a:r>
                <a:r>
                  <a:rPr lang="en-IN" sz="2800" b="1" dirty="0">
                    <a:solidFill>
                      <a:srgbClr val="FF0000"/>
                    </a:solidFill>
                  </a:rPr>
                  <a:t>Find the cube root of -2744</a:t>
                </a:r>
              </a:p>
              <a:p>
                <a:r>
                  <a:rPr lang="en-IN" sz="2800" dirty="0" smtClean="0"/>
                  <a:t>Solution: Resolve 3375 into prime factors.</a:t>
                </a:r>
              </a:p>
              <a:p>
                <a:r>
                  <a:rPr lang="en-IN" sz="2800" dirty="0"/>
                  <a:t/>
                </a:r>
                <a:r>
                  <a:rPr lang="en-IN" sz="2800" dirty="0" smtClean="0"/>
                  <a:t>               3375 = 5 x 5 x 5 x 3 x 3 x 3</a:t>
                </a:r>
              </a:p>
              <a:p>
                <a:r>
                  <a:rPr lang="en-IN" sz="2800" dirty="0" smtClean="0">
                    <a:sym typeface="Symbol" panose="05050102010706020507" pitchFamily="18" charset="2"/>
                  </a:rPr>
                  <a:t/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en-IN" sz="28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radPr>
                      <m:deg>
                        <m:r>
                          <a:rPr lang="en-IN" sz="28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3</m:t>
                        </m:r>
                      </m:deg>
                      <m:e>
                        <m:r>
                          <a:rPr lang="en-IN" sz="28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3375</m:t>
                        </m:r>
                      </m:e>
                    </m:rad>
                  </m:oMath>
                </a14:m>
                <a:r>
                  <a:rPr lang="en-IN" sz="2800" dirty="0" smtClean="0"/>
                  <a:t> = 5 x 3 = 15</a:t>
                </a:r>
              </a:p>
              <a:p>
                <a:r>
                  <a:rPr lang="en-IN" sz="2800" dirty="0" smtClean="0">
                    <a:sym typeface="Symbol" panose="05050102010706020507" pitchFamily="18" charset="2"/>
                  </a:rPr>
                  <a:t>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en-IN" sz="28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radPr>
                      <m:deg>
                        <m:r>
                          <a:rPr lang="en-IN" sz="28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3</m:t>
                        </m:r>
                      </m:deg>
                      <m:e>
                        <m:r>
                          <a:rPr lang="en-IN" sz="28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−</m:t>
                        </m:r>
                        <m:r>
                          <a:rPr lang="en-IN" sz="28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3375</m:t>
                        </m:r>
                      </m:e>
                    </m:rad>
                  </m:oMath>
                </a14:m>
                <a:r>
                  <a:rPr lang="en-IN" sz="2800" dirty="0" smtClean="0"/>
                  <a:t> = -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en-IN" sz="28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radPr>
                      <m:deg>
                        <m:r>
                          <a:rPr lang="en-IN" sz="28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3</m:t>
                        </m:r>
                      </m:deg>
                      <m:e>
                        <m:r>
                          <a:rPr lang="en-IN" sz="28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3375</m:t>
                        </m:r>
                      </m:e>
                    </m:rad>
                  </m:oMath>
                </a14:m>
                <a:r>
                  <a:rPr lang="en-IN" sz="2800" dirty="0" smtClean="0"/>
                  <a:t> = -15</a:t>
                </a: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213" y="1524000"/>
                <a:ext cx="7848600" cy="4573688"/>
              </a:xfrm>
              <a:prstGeom prst="rect">
                <a:avLst/>
              </a:prstGeom>
              <a:blipFill rotWithShape="0">
                <a:blip r:embed="rId2"/>
                <a:stretch>
                  <a:fillRect l="-1632" t="-1200" b="-293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3184098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280" y="762000"/>
            <a:ext cx="7330444" cy="53833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/>
          <p:nvPr/>
        </p:nvSpPr>
        <p:spPr>
          <a:xfrm>
            <a:off x="432861" y="322729"/>
            <a:ext cx="560" cy="6212541"/>
          </a:xfrm>
          <a:custGeom>
            <a:avLst/>
            <a:gdLst/>
            <a:ahLst/>
            <a:cxnLst/>
            <a:rect l="l" t="t" r="r" b="b"/>
            <a:pathLst>
              <a:path w="635" h="7040880">
                <a:moveTo>
                  <a:pt x="0" y="0"/>
                </a:moveTo>
                <a:lnTo>
                  <a:pt x="304" y="0"/>
                </a:lnTo>
                <a:lnTo>
                  <a:pt x="304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433130" y="322729"/>
            <a:ext cx="8280587" cy="560"/>
          </a:xfrm>
          <a:custGeom>
            <a:avLst/>
            <a:gdLst/>
            <a:ahLst/>
            <a:cxnLst/>
            <a:rect l="l" t="t" r="r" b="b"/>
            <a:pathLst>
              <a:path w="9384665" h="635">
                <a:moveTo>
                  <a:pt x="9384487" y="152"/>
                </a:moveTo>
                <a:lnTo>
                  <a:pt x="0" y="152"/>
                </a:lnTo>
                <a:lnTo>
                  <a:pt x="0" y="0"/>
                </a:lnTo>
                <a:lnTo>
                  <a:pt x="9384487" y="0"/>
                </a:lnTo>
                <a:lnTo>
                  <a:pt x="9384487" y="1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8713559" y="322729"/>
            <a:ext cx="560" cy="6212541"/>
          </a:xfrm>
          <a:custGeom>
            <a:avLst/>
            <a:gdLst/>
            <a:ahLst/>
            <a:cxnLst/>
            <a:rect l="l" t="t" r="r" b="b"/>
            <a:pathLst>
              <a:path w="634" h="7040880">
                <a:moveTo>
                  <a:pt x="0" y="0"/>
                </a:moveTo>
                <a:lnTo>
                  <a:pt x="305" y="0"/>
                </a:lnTo>
                <a:lnTo>
                  <a:pt x="305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433130" y="6535136"/>
            <a:ext cx="8280587" cy="560"/>
          </a:xfrm>
          <a:custGeom>
            <a:avLst/>
            <a:gdLst/>
            <a:ahLst/>
            <a:cxnLst/>
            <a:rect l="l" t="t" r="r" b="b"/>
            <a:pathLst>
              <a:path w="9384665" h="634">
                <a:moveTo>
                  <a:pt x="9384487" y="152"/>
                </a:moveTo>
                <a:lnTo>
                  <a:pt x="0" y="152"/>
                </a:lnTo>
                <a:lnTo>
                  <a:pt x="0" y="0"/>
                </a:lnTo>
                <a:lnTo>
                  <a:pt x="9384487" y="0"/>
                </a:lnTo>
                <a:lnTo>
                  <a:pt x="9384487" y="1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9880" y="685800"/>
            <a:ext cx="7456400" cy="5326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/>
          <p:nvPr/>
        </p:nvSpPr>
        <p:spPr>
          <a:xfrm>
            <a:off x="432861" y="322729"/>
            <a:ext cx="560" cy="6212541"/>
          </a:xfrm>
          <a:custGeom>
            <a:avLst/>
            <a:gdLst/>
            <a:ahLst/>
            <a:cxnLst/>
            <a:rect l="l" t="t" r="r" b="b"/>
            <a:pathLst>
              <a:path w="635" h="7040880">
                <a:moveTo>
                  <a:pt x="0" y="0"/>
                </a:moveTo>
                <a:lnTo>
                  <a:pt x="304" y="0"/>
                </a:lnTo>
                <a:lnTo>
                  <a:pt x="304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433130" y="322729"/>
            <a:ext cx="8280587" cy="560"/>
          </a:xfrm>
          <a:custGeom>
            <a:avLst/>
            <a:gdLst/>
            <a:ahLst/>
            <a:cxnLst/>
            <a:rect l="l" t="t" r="r" b="b"/>
            <a:pathLst>
              <a:path w="9384665" h="635">
                <a:moveTo>
                  <a:pt x="9384487" y="152"/>
                </a:moveTo>
                <a:lnTo>
                  <a:pt x="0" y="152"/>
                </a:lnTo>
                <a:lnTo>
                  <a:pt x="0" y="0"/>
                </a:lnTo>
                <a:lnTo>
                  <a:pt x="9384487" y="0"/>
                </a:lnTo>
                <a:lnTo>
                  <a:pt x="9384487" y="1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8713559" y="322729"/>
            <a:ext cx="560" cy="6212541"/>
          </a:xfrm>
          <a:custGeom>
            <a:avLst/>
            <a:gdLst/>
            <a:ahLst/>
            <a:cxnLst/>
            <a:rect l="l" t="t" r="r" b="b"/>
            <a:pathLst>
              <a:path w="634" h="7040880">
                <a:moveTo>
                  <a:pt x="0" y="0"/>
                </a:moveTo>
                <a:lnTo>
                  <a:pt x="305" y="0"/>
                </a:lnTo>
                <a:lnTo>
                  <a:pt x="305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433130" y="6535136"/>
            <a:ext cx="8280587" cy="560"/>
          </a:xfrm>
          <a:custGeom>
            <a:avLst/>
            <a:gdLst/>
            <a:ahLst/>
            <a:cxnLst/>
            <a:rect l="l" t="t" r="r" b="b"/>
            <a:pathLst>
              <a:path w="9384665" h="634">
                <a:moveTo>
                  <a:pt x="9384487" y="152"/>
                </a:moveTo>
                <a:lnTo>
                  <a:pt x="0" y="152"/>
                </a:lnTo>
                <a:lnTo>
                  <a:pt x="0" y="0"/>
                </a:lnTo>
                <a:lnTo>
                  <a:pt x="9384487" y="0"/>
                </a:lnTo>
                <a:lnTo>
                  <a:pt x="9384487" y="1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2520" y="838200"/>
            <a:ext cx="7684440" cy="5181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/>
          <p:nvPr/>
        </p:nvSpPr>
        <p:spPr>
          <a:xfrm>
            <a:off x="432861" y="322729"/>
            <a:ext cx="560" cy="6212541"/>
          </a:xfrm>
          <a:custGeom>
            <a:avLst/>
            <a:gdLst/>
            <a:ahLst/>
            <a:cxnLst/>
            <a:rect l="l" t="t" r="r" b="b"/>
            <a:pathLst>
              <a:path w="635" h="7040880">
                <a:moveTo>
                  <a:pt x="0" y="0"/>
                </a:moveTo>
                <a:lnTo>
                  <a:pt x="304" y="0"/>
                </a:lnTo>
                <a:lnTo>
                  <a:pt x="304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433130" y="322729"/>
            <a:ext cx="8280587" cy="560"/>
          </a:xfrm>
          <a:custGeom>
            <a:avLst/>
            <a:gdLst/>
            <a:ahLst/>
            <a:cxnLst/>
            <a:rect l="l" t="t" r="r" b="b"/>
            <a:pathLst>
              <a:path w="9384665" h="635">
                <a:moveTo>
                  <a:pt x="9384487" y="152"/>
                </a:moveTo>
                <a:lnTo>
                  <a:pt x="0" y="152"/>
                </a:lnTo>
                <a:lnTo>
                  <a:pt x="0" y="0"/>
                </a:lnTo>
                <a:lnTo>
                  <a:pt x="9384487" y="0"/>
                </a:lnTo>
                <a:lnTo>
                  <a:pt x="9384487" y="1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8713559" y="322729"/>
            <a:ext cx="560" cy="6212541"/>
          </a:xfrm>
          <a:custGeom>
            <a:avLst/>
            <a:gdLst/>
            <a:ahLst/>
            <a:cxnLst/>
            <a:rect l="l" t="t" r="r" b="b"/>
            <a:pathLst>
              <a:path w="634" h="7040880">
                <a:moveTo>
                  <a:pt x="0" y="0"/>
                </a:moveTo>
                <a:lnTo>
                  <a:pt x="305" y="0"/>
                </a:lnTo>
                <a:lnTo>
                  <a:pt x="305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433130" y="6535136"/>
            <a:ext cx="8280587" cy="560"/>
          </a:xfrm>
          <a:custGeom>
            <a:avLst/>
            <a:gdLst/>
            <a:ahLst/>
            <a:cxnLst/>
            <a:rect l="l" t="t" r="r" b="b"/>
            <a:pathLst>
              <a:path w="9384665" h="634">
                <a:moveTo>
                  <a:pt x="9384487" y="152"/>
                </a:moveTo>
                <a:lnTo>
                  <a:pt x="0" y="152"/>
                </a:lnTo>
                <a:lnTo>
                  <a:pt x="0" y="0"/>
                </a:lnTo>
                <a:lnTo>
                  <a:pt x="9384487" y="0"/>
                </a:lnTo>
                <a:lnTo>
                  <a:pt x="9384487" y="1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760" y="762000"/>
            <a:ext cx="7460320" cy="52566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/>
          <p:nvPr/>
        </p:nvSpPr>
        <p:spPr>
          <a:xfrm>
            <a:off x="432861" y="322729"/>
            <a:ext cx="560" cy="6212541"/>
          </a:xfrm>
          <a:custGeom>
            <a:avLst/>
            <a:gdLst/>
            <a:ahLst/>
            <a:cxnLst/>
            <a:rect l="l" t="t" r="r" b="b"/>
            <a:pathLst>
              <a:path w="635" h="7040880">
                <a:moveTo>
                  <a:pt x="0" y="0"/>
                </a:moveTo>
                <a:lnTo>
                  <a:pt x="304" y="0"/>
                </a:lnTo>
                <a:lnTo>
                  <a:pt x="304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433130" y="322729"/>
            <a:ext cx="8280587" cy="560"/>
          </a:xfrm>
          <a:custGeom>
            <a:avLst/>
            <a:gdLst/>
            <a:ahLst/>
            <a:cxnLst/>
            <a:rect l="l" t="t" r="r" b="b"/>
            <a:pathLst>
              <a:path w="9384665" h="635">
                <a:moveTo>
                  <a:pt x="9384487" y="152"/>
                </a:moveTo>
                <a:lnTo>
                  <a:pt x="0" y="152"/>
                </a:lnTo>
                <a:lnTo>
                  <a:pt x="0" y="0"/>
                </a:lnTo>
                <a:lnTo>
                  <a:pt x="9384487" y="0"/>
                </a:lnTo>
                <a:lnTo>
                  <a:pt x="9384487" y="1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8713559" y="322729"/>
            <a:ext cx="560" cy="6212541"/>
          </a:xfrm>
          <a:custGeom>
            <a:avLst/>
            <a:gdLst/>
            <a:ahLst/>
            <a:cxnLst/>
            <a:rect l="l" t="t" r="r" b="b"/>
            <a:pathLst>
              <a:path w="634" h="7040880">
                <a:moveTo>
                  <a:pt x="0" y="0"/>
                </a:moveTo>
                <a:lnTo>
                  <a:pt x="305" y="0"/>
                </a:lnTo>
                <a:lnTo>
                  <a:pt x="305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433130" y="6535136"/>
            <a:ext cx="8280587" cy="560"/>
          </a:xfrm>
          <a:custGeom>
            <a:avLst/>
            <a:gdLst/>
            <a:ahLst/>
            <a:cxnLst/>
            <a:rect l="l" t="t" r="r" b="b"/>
            <a:pathLst>
              <a:path w="9384665" h="634">
                <a:moveTo>
                  <a:pt x="9384487" y="152"/>
                </a:moveTo>
                <a:lnTo>
                  <a:pt x="0" y="152"/>
                </a:lnTo>
                <a:lnTo>
                  <a:pt x="0" y="0"/>
                </a:lnTo>
                <a:lnTo>
                  <a:pt x="9384487" y="0"/>
                </a:lnTo>
                <a:lnTo>
                  <a:pt x="9384487" y="1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8200" y="990600"/>
            <a:ext cx="6675009" cy="44156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 dirty="0"/>
          </a:p>
        </p:txBody>
      </p:sp>
      <p:sp>
        <p:nvSpPr>
          <p:cNvPr id="3" name="object 3"/>
          <p:cNvSpPr/>
          <p:nvPr/>
        </p:nvSpPr>
        <p:spPr>
          <a:xfrm>
            <a:off x="432861" y="322729"/>
            <a:ext cx="560" cy="6212541"/>
          </a:xfrm>
          <a:custGeom>
            <a:avLst/>
            <a:gdLst/>
            <a:ahLst/>
            <a:cxnLst/>
            <a:rect l="l" t="t" r="r" b="b"/>
            <a:pathLst>
              <a:path w="635" h="7040880">
                <a:moveTo>
                  <a:pt x="0" y="0"/>
                </a:moveTo>
                <a:lnTo>
                  <a:pt x="304" y="0"/>
                </a:lnTo>
                <a:lnTo>
                  <a:pt x="304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433130" y="322729"/>
            <a:ext cx="8280587" cy="560"/>
          </a:xfrm>
          <a:custGeom>
            <a:avLst/>
            <a:gdLst/>
            <a:ahLst/>
            <a:cxnLst/>
            <a:rect l="l" t="t" r="r" b="b"/>
            <a:pathLst>
              <a:path w="9384665" h="635">
                <a:moveTo>
                  <a:pt x="9384487" y="152"/>
                </a:moveTo>
                <a:lnTo>
                  <a:pt x="0" y="152"/>
                </a:lnTo>
                <a:lnTo>
                  <a:pt x="0" y="0"/>
                </a:lnTo>
                <a:lnTo>
                  <a:pt x="9384487" y="0"/>
                </a:lnTo>
                <a:lnTo>
                  <a:pt x="9384487" y="1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8713559" y="322729"/>
            <a:ext cx="560" cy="6212541"/>
          </a:xfrm>
          <a:custGeom>
            <a:avLst/>
            <a:gdLst/>
            <a:ahLst/>
            <a:cxnLst/>
            <a:rect l="l" t="t" r="r" b="b"/>
            <a:pathLst>
              <a:path w="634" h="7040880">
                <a:moveTo>
                  <a:pt x="0" y="0"/>
                </a:moveTo>
                <a:lnTo>
                  <a:pt x="305" y="0"/>
                </a:lnTo>
                <a:lnTo>
                  <a:pt x="305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433130" y="6535136"/>
            <a:ext cx="8280587" cy="560"/>
          </a:xfrm>
          <a:custGeom>
            <a:avLst/>
            <a:gdLst/>
            <a:ahLst/>
            <a:cxnLst/>
            <a:rect l="l" t="t" r="r" b="b"/>
            <a:pathLst>
              <a:path w="9384665" h="634">
                <a:moveTo>
                  <a:pt x="9384487" y="152"/>
                </a:moveTo>
                <a:lnTo>
                  <a:pt x="0" y="152"/>
                </a:lnTo>
                <a:lnTo>
                  <a:pt x="0" y="0"/>
                </a:lnTo>
                <a:lnTo>
                  <a:pt x="9384487" y="0"/>
                </a:lnTo>
                <a:lnTo>
                  <a:pt x="9384487" y="1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2995" y="322729"/>
            <a:ext cx="8278009" cy="62098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/>
          <p:nvPr/>
        </p:nvSpPr>
        <p:spPr>
          <a:xfrm>
            <a:off x="432861" y="322729"/>
            <a:ext cx="560" cy="6212541"/>
          </a:xfrm>
          <a:custGeom>
            <a:avLst/>
            <a:gdLst/>
            <a:ahLst/>
            <a:cxnLst/>
            <a:rect l="l" t="t" r="r" b="b"/>
            <a:pathLst>
              <a:path w="635" h="7040880">
                <a:moveTo>
                  <a:pt x="0" y="0"/>
                </a:moveTo>
                <a:lnTo>
                  <a:pt x="304" y="0"/>
                </a:lnTo>
                <a:lnTo>
                  <a:pt x="304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433130" y="322729"/>
            <a:ext cx="8280587" cy="560"/>
          </a:xfrm>
          <a:custGeom>
            <a:avLst/>
            <a:gdLst/>
            <a:ahLst/>
            <a:cxnLst/>
            <a:rect l="l" t="t" r="r" b="b"/>
            <a:pathLst>
              <a:path w="9384665" h="635">
                <a:moveTo>
                  <a:pt x="9384487" y="152"/>
                </a:moveTo>
                <a:lnTo>
                  <a:pt x="0" y="152"/>
                </a:lnTo>
                <a:lnTo>
                  <a:pt x="0" y="0"/>
                </a:lnTo>
                <a:lnTo>
                  <a:pt x="9384487" y="0"/>
                </a:lnTo>
                <a:lnTo>
                  <a:pt x="9384487" y="1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8713559" y="322729"/>
            <a:ext cx="560" cy="6212541"/>
          </a:xfrm>
          <a:custGeom>
            <a:avLst/>
            <a:gdLst/>
            <a:ahLst/>
            <a:cxnLst/>
            <a:rect l="l" t="t" r="r" b="b"/>
            <a:pathLst>
              <a:path w="634" h="7040880">
                <a:moveTo>
                  <a:pt x="0" y="0"/>
                </a:moveTo>
                <a:lnTo>
                  <a:pt x="305" y="0"/>
                </a:lnTo>
                <a:lnTo>
                  <a:pt x="305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433130" y="6535136"/>
            <a:ext cx="8280587" cy="560"/>
          </a:xfrm>
          <a:custGeom>
            <a:avLst/>
            <a:gdLst/>
            <a:ahLst/>
            <a:cxnLst/>
            <a:rect l="l" t="t" r="r" b="b"/>
            <a:pathLst>
              <a:path w="9384665" h="634">
                <a:moveTo>
                  <a:pt x="9384487" y="152"/>
                </a:moveTo>
                <a:lnTo>
                  <a:pt x="0" y="152"/>
                </a:lnTo>
                <a:lnTo>
                  <a:pt x="0" y="0"/>
                </a:lnTo>
                <a:lnTo>
                  <a:pt x="9384487" y="0"/>
                </a:lnTo>
                <a:lnTo>
                  <a:pt x="9384487" y="1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2995" y="322729"/>
            <a:ext cx="8278009" cy="62098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/>
          <p:nvPr/>
        </p:nvSpPr>
        <p:spPr>
          <a:xfrm>
            <a:off x="432861" y="322729"/>
            <a:ext cx="560" cy="6212541"/>
          </a:xfrm>
          <a:custGeom>
            <a:avLst/>
            <a:gdLst/>
            <a:ahLst/>
            <a:cxnLst/>
            <a:rect l="l" t="t" r="r" b="b"/>
            <a:pathLst>
              <a:path w="635" h="7040880">
                <a:moveTo>
                  <a:pt x="0" y="0"/>
                </a:moveTo>
                <a:lnTo>
                  <a:pt x="304" y="0"/>
                </a:lnTo>
                <a:lnTo>
                  <a:pt x="304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433130" y="322729"/>
            <a:ext cx="8280587" cy="560"/>
          </a:xfrm>
          <a:custGeom>
            <a:avLst/>
            <a:gdLst/>
            <a:ahLst/>
            <a:cxnLst/>
            <a:rect l="l" t="t" r="r" b="b"/>
            <a:pathLst>
              <a:path w="9384665" h="635">
                <a:moveTo>
                  <a:pt x="9384487" y="152"/>
                </a:moveTo>
                <a:lnTo>
                  <a:pt x="0" y="152"/>
                </a:lnTo>
                <a:lnTo>
                  <a:pt x="0" y="0"/>
                </a:lnTo>
                <a:lnTo>
                  <a:pt x="9384487" y="0"/>
                </a:lnTo>
                <a:lnTo>
                  <a:pt x="9384487" y="1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8713559" y="322729"/>
            <a:ext cx="560" cy="6212541"/>
          </a:xfrm>
          <a:custGeom>
            <a:avLst/>
            <a:gdLst/>
            <a:ahLst/>
            <a:cxnLst/>
            <a:rect l="l" t="t" r="r" b="b"/>
            <a:pathLst>
              <a:path w="634" h="7040880">
                <a:moveTo>
                  <a:pt x="0" y="0"/>
                </a:moveTo>
                <a:lnTo>
                  <a:pt x="305" y="0"/>
                </a:lnTo>
                <a:lnTo>
                  <a:pt x="305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433130" y="6535136"/>
            <a:ext cx="8280587" cy="560"/>
          </a:xfrm>
          <a:custGeom>
            <a:avLst/>
            <a:gdLst/>
            <a:ahLst/>
            <a:cxnLst/>
            <a:rect l="l" t="t" r="r" b="b"/>
            <a:pathLst>
              <a:path w="9384665" h="634">
                <a:moveTo>
                  <a:pt x="9384487" y="152"/>
                </a:moveTo>
                <a:lnTo>
                  <a:pt x="0" y="152"/>
                </a:lnTo>
                <a:lnTo>
                  <a:pt x="0" y="0"/>
                </a:lnTo>
                <a:lnTo>
                  <a:pt x="9384487" y="0"/>
                </a:lnTo>
                <a:lnTo>
                  <a:pt x="9384487" y="1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2995" y="322729"/>
            <a:ext cx="8278009" cy="62098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/>
          <p:nvPr/>
        </p:nvSpPr>
        <p:spPr>
          <a:xfrm>
            <a:off x="432861" y="322729"/>
            <a:ext cx="560" cy="6212541"/>
          </a:xfrm>
          <a:custGeom>
            <a:avLst/>
            <a:gdLst/>
            <a:ahLst/>
            <a:cxnLst/>
            <a:rect l="l" t="t" r="r" b="b"/>
            <a:pathLst>
              <a:path w="635" h="7040880">
                <a:moveTo>
                  <a:pt x="0" y="0"/>
                </a:moveTo>
                <a:lnTo>
                  <a:pt x="304" y="0"/>
                </a:lnTo>
                <a:lnTo>
                  <a:pt x="304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433130" y="322729"/>
            <a:ext cx="8280587" cy="560"/>
          </a:xfrm>
          <a:custGeom>
            <a:avLst/>
            <a:gdLst/>
            <a:ahLst/>
            <a:cxnLst/>
            <a:rect l="l" t="t" r="r" b="b"/>
            <a:pathLst>
              <a:path w="9384665" h="635">
                <a:moveTo>
                  <a:pt x="9384487" y="152"/>
                </a:moveTo>
                <a:lnTo>
                  <a:pt x="0" y="152"/>
                </a:lnTo>
                <a:lnTo>
                  <a:pt x="0" y="0"/>
                </a:lnTo>
                <a:lnTo>
                  <a:pt x="9384487" y="0"/>
                </a:lnTo>
                <a:lnTo>
                  <a:pt x="9384487" y="1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8713559" y="322729"/>
            <a:ext cx="560" cy="6212541"/>
          </a:xfrm>
          <a:custGeom>
            <a:avLst/>
            <a:gdLst/>
            <a:ahLst/>
            <a:cxnLst/>
            <a:rect l="l" t="t" r="r" b="b"/>
            <a:pathLst>
              <a:path w="634" h="7040880">
                <a:moveTo>
                  <a:pt x="0" y="0"/>
                </a:moveTo>
                <a:lnTo>
                  <a:pt x="305" y="0"/>
                </a:lnTo>
                <a:lnTo>
                  <a:pt x="305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433130" y="6535136"/>
            <a:ext cx="8280587" cy="560"/>
          </a:xfrm>
          <a:custGeom>
            <a:avLst/>
            <a:gdLst/>
            <a:ahLst/>
            <a:cxnLst/>
            <a:rect l="l" t="t" r="r" b="b"/>
            <a:pathLst>
              <a:path w="9384665" h="634">
                <a:moveTo>
                  <a:pt x="9384487" y="152"/>
                </a:moveTo>
                <a:lnTo>
                  <a:pt x="0" y="152"/>
                </a:lnTo>
                <a:lnTo>
                  <a:pt x="0" y="0"/>
                </a:lnTo>
                <a:lnTo>
                  <a:pt x="9384487" y="0"/>
                </a:lnTo>
                <a:lnTo>
                  <a:pt x="9384487" y="1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2995" y="322729"/>
            <a:ext cx="8278009" cy="62098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/>
          <p:nvPr/>
        </p:nvSpPr>
        <p:spPr>
          <a:xfrm>
            <a:off x="432861" y="322729"/>
            <a:ext cx="560" cy="6212541"/>
          </a:xfrm>
          <a:custGeom>
            <a:avLst/>
            <a:gdLst/>
            <a:ahLst/>
            <a:cxnLst/>
            <a:rect l="l" t="t" r="r" b="b"/>
            <a:pathLst>
              <a:path w="635" h="7040880">
                <a:moveTo>
                  <a:pt x="0" y="0"/>
                </a:moveTo>
                <a:lnTo>
                  <a:pt x="304" y="0"/>
                </a:lnTo>
                <a:lnTo>
                  <a:pt x="304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433130" y="322729"/>
            <a:ext cx="8280587" cy="560"/>
          </a:xfrm>
          <a:custGeom>
            <a:avLst/>
            <a:gdLst/>
            <a:ahLst/>
            <a:cxnLst/>
            <a:rect l="l" t="t" r="r" b="b"/>
            <a:pathLst>
              <a:path w="9384665" h="635">
                <a:moveTo>
                  <a:pt x="9384487" y="152"/>
                </a:moveTo>
                <a:lnTo>
                  <a:pt x="0" y="152"/>
                </a:lnTo>
                <a:lnTo>
                  <a:pt x="0" y="0"/>
                </a:lnTo>
                <a:lnTo>
                  <a:pt x="9384487" y="0"/>
                </a:lnTo>
                <a:lnTo>
                  <a:pt x="9384487" y="1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8713559" y="322729"/>
            <a:ext cx="560" cy="6212541"/>
          </a:xfrm>
          <a:custGeom>
            <a:avLst/>
            <a:gdLst/>
            <a:ahLst/>
            <a:cxnLst/>
            <a:rect l="l" t="t" r="r" b="b"/>
            <a:pathLst>
              <a:path w="634" h="7040880">
                <a:moveTo>
                  <a:pt x="0" y="0"/>
                </a:moveTo>
                <a:lnTo>
                  <a:pt x="305" y="0"/>
                </a:lnTo>
                <a:lnTo>
                  <a:pt x="305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433130" y="6535136"/>
            <a:ext cx="8280587" cy="560"/>
          </a:xfrm>
          <a:custGeom>
            <a:avLst/>
            <a:gdLst/>
            <a:ahLst/>
            <a:cxnLst/>
            <a:rect l="l" t="t" r="r" b="b"/>
            <a:pathLst>
              <a:path w="9384665" h="634">
                <a:moveTo>
                  <a:pt x="9384487" y="152"/>
                </a:moveTo>
                <a:lnTo>
                  <a:pt x="0" y="152"/>
                </a:lnTo>
                <a:lnTo>
                  <a:pt x="0" y="0"/>
                </a:lnTo>
                <a:lnTo>
                  <a:pt x="9384487" y="0"/>
                </a:lnTo>
                <a:lnTo>
                  <a:pt x="9384487" y="1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15571" y="-28755"/>
            <a:ext cx="9144000" cy="68473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(body)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75129" y="381000"/>
            <a:ext cx="4954271" cy="55399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600" dirty="0"/>
              <a:t>Learning Objectives and Outcomes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09600" y="1066800"/>
            <a:ext cx="8077201" cy="4308872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  <a:latin typeface="Gabriola" pitchFamily="82" charset="0"/>
              </a:rPr>
              <a:t>Learning Objectives: By the end of this chapter students  will</a:t>
            </a:r>
          </a:p>
          <a:p>
            <a:pPr lvl="2">
              <a:buFont typeface="Wingdings" pitchFamily="2" charset="2"/>
              <a:buChar char="Ø"/>
            </a:pPr>
            <a:r>
              <a:rPr lang="en-US" sz="2800" dirty="0">
                <a:latin typeface="Gabriola" pitchFamily="82" charset="0"/>
              </a:rPr>
              <a:t> able to find the cube of a number.</a:t>
            </a:r>
          </a:p>
          <a:p>
            <a:pPr lvl="2">
              <a:buFont typeface="Wingdings" pitchFamily="2" charset="2"/>
              <a:buChar char="Ø"/>
            </a:pPr>
            <a:r>
              <a:rPr lang="en-US" sz="2800" dirty="0">
                <a:latin typeface="Gabriola" pitchFamily="82" charset="0"/>
              </a:rPr>
              <a:t>able to distinguish perfect cube number.</a:t>
            </a:r>
          </a:p>
          <a:p>
            <a:pPr lvl="2">
              <a:buFont typeface="Wingdings" pitchFamily="2" charset="2"/>
              <a:buChar char="Ø"/>
            </a:pPr>
            <a:r>
              <a:rPr lang="en-US" sz="2800" dirty="0">
                <a:latin typeface="Gabriola" pitchFamily="82" charset="0"/>
              </a:rPr>
              <a:t>able to find the cube root of a number by prime </a:t>
            </a:r>
            <a:r>
              <a:rPr lang="en-US" sz="2800" dirty="0" smtClean="0">
                <a:latin typeface="Gabriola" pitchFamily="82" charset="0"/>
              </a:rPr>
              <a:t>factorization.</a:t>
            </a:r>
            <a:endParaRPr lang="en-US" sz="2800" dirty="0">
              <a:latin typeface="Gabriola" pitchFamily="82" charset="0"/>
            </a:endParaRPr>
          </a:p>
          <a:p>
            <a:pPr lvl="2">
              <a:buFont typeface="Wingdings" pitchFamily="2" charset="2"/>
              <a:buChar char="Ø"/>
            </a:pPr>
            <a:r>
              <a:rPr lang="en-US" sz="2800" dirty="0">
                <a:latin typeface="Gabriola" pitchFamily="82" charset="0"/>
              </a:rPr>
              <a:t>able to find the cube root of numbers by estimation.</a:t>
            </a:r>
          </a:p>
          <a:p>
            <a:r>
              <a:rPr lang="en-US" sz="2800" dirty="0">
                <a:latin typeface="Gabriola" pitchFamily="82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Gabriola" pitchFamily="82" charset="0"/>
              </a:rPr>
              <a:t>Learning Outcomes: Students will able to</a:t>
            </a:r>
          </a:p>
          <a:p>
            <a:pPr lvl="2">
              <a:buFont typeface="Wingdings" pitchFamily="2" charset="2"/>
              <a:buChar char="Ø"/>
            </a:pPr>
            <a:r>
              <a:rPr lang="en-US" sz="2800" dirty="0">
                <a:latin typeface="Gabriola" pitchFamily="82" charset="0"/>
              </a:rPr>
              <a:t>apply the knowledge to test whether a number is a perfect cube or not.</a:t>
            </a:r>
          </a:p>
          <a:p>
            <a:pPr lvl="2">
              <a:buFont typeface="Wingdings" pitchFamily="2" charset="2"/>
              <a:buChar char="Ø"/>
            </a:pPr>
            <a:r>
              <a:rPr lang="en-US" sz="2800" dirty="0">
                <a:latin typeface="Gabriola" pitchFamily="82" charset="0"/>
              </a:rPr>
              <a:t> able to solve problem related to the chapter.</a:t>
            </a:r>
          </a:p>
          <a:p>
            <a:pPr>
              <a:buFont typeface="Wingdings" pitchFamily="2" charset="2"/>
              <a:buChar char="Ø"/>
            </a:pPr>
            <a:endParaRPr lang="en-US" sz="2800" dirty="0">
              <a:latin typeface="Gabriola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2995" y="322729"/>
            <a:ext cx="8278009" cy="62098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/>
          <p:nvPr/>
        </p:nvSpPr>
        <p:spPr>
          <a:xfrm>
            <a:off x="432861" y="322729"/>
            <a:ext cx="560" cy="6212541"/>
          </a:xfrm>
          <a:custGeom>
            <a:avLst/>
            <a:gdLst/>
            <a:ahLst/>
            <a:cxnLst/>
            <a:rect l="l" t="t" r="r" b="b"/>
            <a:pathLst>
              <a:path w="635" h="7040880">
                <a:moveTo>
                  <a:pt x="0" y="0"/>
                </a:moveTo>
                <a:lnTo>
                  <a:pt x="304" y="0"/>
                </a:lnTo>
                <a:lnTo>
                  <a:pt x="304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433130" y="322729"/>
            <a:ext cx="8280587" cy="560"/>
          </a:xfrm>
          <a:custGeom>
            <a:avLst/>
            <a:gdLst/>
            <a:ahLst/>
            <a:cxnLst/>
            <a:rect l="l" t="t" r="r" b="b"/>
            <a:pathLst>
              <a:path w="9384665" h="635">
                <a:moveTo>
                  <a:pt x="9384487" y="152"/>
                </a:moveTo>
                <a:lnTo>
                  <a:pt x="0" y="152"/>
                </a:lnTo>
                <a:lnTo>
                  <a:pt x="0" y="0"/>
                </a:lnTo>
                <a:lnTo>
                  <a:pt x="9384487" y="0"/>
                </a:lnTo>
                <a:lnTo>
                  <a:pt x="9384487" y="1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8713559" y="322729"/>
            <a:ext cx="560" cy="6212541"/>
          </a:xfrm>
          <a:custGeom>
            <a:avLst/>
            <a:gdLst/>
            <a:ahLst/>
            <a:cxnLst/>
            <a:rect l="l" t="t" r="r" b="b"/>
            <a:pathLst>
              <a:path w="634" h="7040880">
                <a:moveTo>
                  <a:pt x="0" y="0"/>
                </a:moveTo>
                <a:lnTo>
                  <a:pt x="305" y="0"/>
                </a:lnTo>
                <a:lnTo>
                  <a:pt x="305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433130" y="6535136"/>
            <a:ext cx="8280587" cy="560"/>
          </a:xfrm>
          <a:custGeom>
            <a:avLst/>
            <a:gdLst/>
            <a:ahLst/>
            <a:cxnLst/>
            <a:rect l="l" t="t" r="r" b="b"/>
            <a:pathLst>
              <a:path w="9384665" h="634">
                <a:moveTo>
                  <a:pt x="9384487" y="152"/>
                </a:moveTo>
                <a:lnTo>
                  <a:pt x="0" y="152"/>
                </a:lnTo>
                <a:lnTo>
                  <a:pt x="0" y="0"/>
                </a:lnTo>
                <a:lnTo>
                  <a:pt x="9384487" y="0"/>
                </a:lnTo>
                <a:lnTo>
                  <a:pt x="9384487" y="1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2995" y="322729"/>
            <a:ext cx="8278009" cy="62098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/>
          <p:nvPr/>
        </p:nvSpPr>
        <p:spPr>
          <a:xfrm>
            <a:off x="432861" y="322729"/>
            <a:ext cx="560" cy="6212541"/>
          </a:xfrm>
          <a:custGeom>
            <a:avLst/>
            <a:gdLst/>
            <a:ahLst/>
            <a:cxnLst/>
            <a:rect l="l" t="t" r="r" b="b"/>
            <a:pathLst>
              <a:path w="635" h="7040880">
                <a:moveTo>
                  <a:pt x="0" y="0"/>
                </a:moveTo>
                <a:lnTo>
                  <a:pt x="304" y="0"/>
                </a:lnTo>
                <a:lnTo>
                  <a:pt x="304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433130" y="322729"/>
            <a:ext cx="8280587" cy="560"/>
          </a:xfrm>
          <a:custGeom>
            <a:avLst/>
            <a:gdLst/>
            <a:ahLst/>
            <a:cxnLst/>
            <a:rect l="l" t="t" r="r" b="b"/>
            <a:pathLst>
              <a:path w="9384665" h="635">
                <a:moveTo>
                  <a:pt x="9384487" y="152"/>
                </a:moveTo>
                <a:lnTo>
                  <a:pt x="0" y="152"/>
                </a:lnTo>
                <a:lnTo>
                  <a:pt x="0" y="0"/>
                </a:lnTo>
                <a:lnTo>
                  <a:pt x="9384487" y="0"/>
                </a:lnTo>
                <a:lnTo>
                  <a:pt x="9384487" y="1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8713559" y="322729"/>
            <a:ext cx="560" cy="6212541"/>
          </a:xfrm>
          <a:custGeom>
            <a:avLst/>
            <a:gdLst/>
            <a:ahLst/>
            <a:cxnLst/>
            <a:rect l="l" t="t" r="r" b="b"/>
            <a:pathLst>
              <a:path w="634" h="7040880">
                <a:moveTo>
                  <a:pt x="0" y="0"/>
                </a:moveTo>
                <a:lnTo>
                  <a:pt x="305" y="0"/>
                </a:lnTo>
                <a:lnTo>
                  <a:pt x="305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433130" y="6535136"/>
            <a:ext cx="8280587" cy="560"/>
          </a:xfrm>
          <a:custGeom>
            <a:avLst/>
            <a:gdLst/>
            <a:ahLst/>
            <a:cxnLst/>
            <a:rect l="l" t="t" r="r" b="b"/>
            <a:pathLst>
              <a:path w="9384665" h="634">
                <a:moveTo>
                  <a:pt x="9384487" y="152"/>
                </a:moveTo>
                <a:lnTo>
                  <a:pt x="0" y="152"/>
                </a:lnTo>
                <a:lnTo>
                  <a:pt x="0" y="0"/>
                </a:lnTo>
                <a:lnTo>
                  <a:pt x="9384487" y="0"/>
                </a:lnTo>
                <a:lnTo>
                  <a:pt x="9384487" y="1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15112" y="5344667"/>
            <a:ext cx="8628888" cy="121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3776" y="938783"/>
            <a:ext cx="8157972" cy="3352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7428" y="634111"/>
            <a:ext cx="8130730" cy="3168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80995" y="811148"/>
            <a:ext cx="117348" cy="859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75422" y="698880"/>
            <a:ext cx="78105" cy="124460"/>
          </a:xfrm>
          <a:custGeom>
            <a:avLst/>
            <a:gdLst/>
            <a:ahLst/>
            <a:cxnLst/>
            <a:rect l="l" t="t" r="r" b="b"/>
            <a:pathLst>
              <a:path w="78104" h="124459">
                <a:moveTo>
                  <a:pt x="38861" y="0"/>
                </a:moveTo>
                <a:lnTo>
                  <a:pt x="0" y="124333"/>
                </a:lnTo>
                <a:lnTo>
                  <a:pt x="77850" y="124333"/>
                </a:lnTo>
                <a:lnTo>
                  <a:pt x="38861" y="0"/>
                </a:lnTo>
                <a:close/>
              </a:path>
            </a:pathLst>
          </a:custGeom>
          <a:ln w="9144">
            <a:solidFill>
              <a:srgbClr val="946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19423" y="685926"/>
            <a:ext cx="124460" cy="901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80995" y="685800"/>
            <a:ext cx="109220" cy="829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21181" y="685545"/>
            <a:ext cx="131368" cy="2124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56193" y="681862"/>
            <a:ext cx="137413" cy="2214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94734" y="681862"/>
            <a:ext cx="137414" cy="2214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99078" y="681862"/>
            <a:ext cx="137414" cy="2214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403335" y="638683"/>
            <a:ext cx="234950" cy="307975"/>
          </a:xfrm>
          <a:custGeom>
            <a:avLst/>
            <a:gdLst/>
            <a:ahLst/>
            <a:cxnLst/>
            <a:rect l="l" t="t" r="r" b="b"/>
            <a:pathLst>
              <a:path w="234950" h="307975">
                <a:moveTo>
                  <a:pt x="0" y="0"/>
                </a:moveTo>
                <a:lnTo>
                  <a:pt x="66675" y="0"/>
                </a:lnTo>
                <a:lnTo>
                  <a:pt x="172593" y="178180"/>
                </a:lnTo>
                <a:lnTo>
                  <a:pt x="173972" y="183417"/>
                </a:lnTo>
                <a:lnTo>
                  <a:pt x="176196" y="190166"/>
                </a:lnTo>
                <a:lnTo>
                  <a:pt x="179254" y="198415"/>
                </a:lnTo>
                <a:lnTo>
                  <a:pt x="183134" y="208152"/>
                </a:lnTo>
                <a:lnTo>
                  <a:pt x="183134" y="0"/>
                </a:lnTo>
                <a:lnTo>
                  <a:pt x="234823" y="0"/>
                </a:lnTo>
                <a:lnTo>
                  <a:pt x="234823" y="307720"/>
                </a:lnTo>
                <a:lnTo>
                  <a:pt x="175133" y="307720"/>
                </a:lnTo>
                <a:lnTo>
                  <a:pt x="60452" y="114680"/>
                </a:lnTo>
                <a:lnTo>
                  <a:pt x="59182" y="112521"/>
                </a:lnTo>
                <a:lnTo>
                  <a:pt x="57277" y="109346"/>
                </a:lnTo>
                <a:lnTo>
                  <a:pt x="54737" y="105028"/>
                </a:lnTo>
                <a:lnTo>
                  <a:pt x="52450" y="101218"/>
                </a:lnTo>
                <a:lnTo>
                  <a:pt x="52450" y="307720"/>
                </a:lnTo>
                <a:lnTo>
                  <a:pt x="0" y="30772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46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87283" y="638683"/>
            <a:ext cx="63500" cy="307975"/>
          </a:xfrm>
          <a:custGeom>
            <a:avLst/>
            <a:gdLst/>
            <a:ahLst/>
            <a:cxnLst/>
            <a:rect l="l" t="t" r="r" b="b"/>
            <a:pathLst>
              <a:path w="63500" h="307975">
                <a:moveTo>
                  <a:pt x="0" y="0"/>
                </a:moveTo>
                <a:lnTo>
                  <a:pt x="62992" y="0"/>
                </a:lnTo>
                <a:lnTo>
                  <a:pt x="62992" y="307720"/>
                </a:lnTo>
                <a:lnTo>
                  <a:pt x="0" y="30772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46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733410" y="638683"/>
            <a:ext cx="226060" cy="307975"/>
          </a:xfrm>
          <a:custGeom>
            <a:avLst/>
            <a:gdLst/>
            <a:ahLst/>
            <a:cxnLst/>
            <a:rect l="l" t="t" r="r" b="b"/>
            <a:pathLst>
              <a:path w="226059" h="307975">
                <a:moveTo>
                  <a:pt x="0" y="0"/>
                </a:moveTo>
                <a:lnTo>
                  <a:pt x="225806" y="0"/>
                </a:lnTo>
                <a:lnTo>
                  <a:pt x="225806" y="55117"/>
                </a:lnTo>
                <a:lnTo>
                  <a:pt x="146431" y="55117"/>
                </a:lnTo>
                <a:lnTo>
                  <a:pt x="146431" y="307720"/>
                </a:lnTo>
                <a:lnTo>
                  <a:pt x="79502" y="307720"/>
                </a:lnTo>
                <a:lnTo>
                  <a:pt x="79502" y="55117"/>
                </a:lnTo>
                <a:lnTo>
                  <a:pt x="0" y="55117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46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483475" y="638683"/>
            <a:ext cx="274955" cy="307975"/>
          </a:xfrm>
          <a:custGeom>
            <a:avLst/>
            <a:gdLst/>
            <a:ahLst/>
            <a:cxnLst/>
            <a:rect l="l" t="t" r="r" b="b"/>
            <a:pathLst>
              <a:path w="274954" h="307975">
                <a:moveTo>
                  <a:pt x="100329" y="0"/>
                </a:moveTo>
                <a:lnTo>
                  <a:pt x="173354" y="0"/>
                </a:lnTo>
                <a:lnTo>
                  <a:pt x="274827" y="307720"/>
                </a:lnTo>
                <a:lnTo>
                  <a:pt x="209423" y="307720"/>
                </a:lnTo>
                <a:lnTo>
                  <a:pt x="185547" y="236600"/>
                </a:lnTo>
                <a:lnTo>
                  <a:pt x="77216" y="236600"/>
                </a:lnTo>
                <a:lnTo>
                  <a:pt x="53848" y="307720"/>
                </a:lnTo>
                <a:lnTo>
                  <a:pt x="0" y="307720"/>
                </a:lnTo>
                <a:lnTo>
                  <a:pt x="100329" y="0"/>
                </a:lnTo>
                <a:close/>
              </a:path>
            </a:pathLst>
          </a:custGeom>
          <a:ln w="9144">
            <a:solidFill>
              <a:srgbClr val="946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47559" y="638683"/>
            <a:ext cx="302260" cy="307975"/>
          </a:xfrm>
          <a:custGeom>
            <a:avLst/>
            <a:gdLst/>
            <a:ahLst/>
            <a:cxnLst/>
            <a:rect l="l" t="t" r="r" b="b"/>
            <a:pathLst>
              <a:path w="302259" h="307975">
                <a:moveTo>
                  <a:pt x="0" y="0"/>
                </a:moveTo>
                <a:lnTo>
                  <a:pt x="92075" y="0"/>
                </a:lnTo>
                <a:lnTo>
                  <a:pt x="151257" y="192404"/>
                </a:lnTo>
                <a:lnTo>
                  <a:pt x="209550" y="0"/>
                </a:lnTo>
                <a:lnTo>
                  <a:pt x="302133" y="0"/>
                </a:lnTo>
                <a:lnTo>
                  <a:pt x="302133" y="307720"/>
                </a:lnTo>
                <a:lnTo>
                  <a:pt x="238125" y="307720"/>
                </a:lnTo>
                <a:lnTo>
                  <a:pt x="238125" y="46100"/>
                </a:lnTo>
                <a:lnTo>
                  <a:pt x="163322" y="307720"/>
                </a:lnTo>
                <a:lnTo>
                  <a:pt x="128270" y="307720"/>
                </a:lnTo>
                <a:lnTo>
                  <a:pt x="53086" y="46100"/>
                </a:lnTo>
                <a:lnTo>
                  <a:pt x="53086" y="307720"/>
                </a:lnTo>
                <a:lnTo>
                  <a:pt x="0" y="30772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46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024116" y="638683"/>
            <a:ext cx="63500" cy="307975"/>
          </a:xfrm>
          <a:custGeom>
            <a:avLst/>
            <a:gdLst/>
            <a:ahLst/>
            <a:cxnLst/>
            <a:rect l="l" t="t" r="r" b="b"/>
            <a:pathLst>
              <a:path w="63500" h="307975">
                <a:moveTo>
                  <a:pt x="0" y="0"/>
                </a:moveTo>
                <a:lnTo>
                  <a:pt x="62991" y="0"/>
                </a:lnTo>
                <a:lnTo>
                  <a:pt x="62991" y="307720"/>
                </a:lnTo>
                <a:lnTo>
                  <a:pt x="0" y="30772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46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68718" y="638683"/>
            <a:ext cx="226060" cy="307975"/>
          </a:xfrm>
          <a:custGeom>
            <a:avLst/>
            <a:gdLst/>
            <a:ahLst/>
            <a:cxnLst/>
            <a:rect l="l" t="t" r="r" b="b"/>
            <a:pathLst>
              <a:path w="226059" h="307975">
                <a:moveTo>
                  <a:pt x="0" y="0"/>
                </a:moveTo>
                <a:lnTo>
                  <a:pt x="225805" y="0"/>
                </a:lnTo>
                <a:lnTo>
                  <a:pt x="225805" y="55117"/>
                </a:lnTo>
                <a:lnTo>
                  <a:pt x="146430" y="55117"/>
                </a:lnTo>
                <a:lnTo>
                  <a:pt x="146430" y="307720"/>
                </a:lnTo>
                <a:lnTo>
                  <a:pt x="79501" y="307720"/>
                </a:lnTo>
                <a:lnTo>
                  <a:pt x="79501" y="55117"/>
                </a:lnTo>
                <a:lnTo>
                  <a:pt x="0" y="55117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46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92596" y="638683"/>
            <a:ext cx="203200" cy="307975"/>
          </a:xfrm>
          <a:custGeom>
            <a:avLst/>
            <a:gdLst/>
            <a:ahLst/>
            <a:cxnLst/>
            <a:rect l="l" t="t" r="r" b="b"/>
            <a:pathLst>
              <a:path w="203200" h="307975">
                <a:moveTo>
                  <a:pt x="0" y="0"/>
                </a:moveTo>
                <a:lnTo>
                  <a:pt x="201294" y="0"/>
                </a:lnTo>
                <a:lnTo>
                  <a:pt x="201294" y="53339"/>
                </a:lnTo>
                <a:lnTo>
                  <a:pt x="62991" y="53339"/>
                </a:lnTo>
                <a:lnTo>
                  <a:pt x="62991" y="125475"/>
                </a:lnTo>
                <a:lnTo>
                  <a:pt x="174116" y="125475"/>
                </a:lnTo>
                <a:lnTo>
                  <a:pt x="174116" y="177672"/>
                </a:lnTo>
                <a:lnTo>
                  <a:pt x="62991" y="177672"/>
                </a:lnTo>
                <a:lnTo>
                  <a:pt x="62991" y="252349"/>
                </a:lnTo>
                <a:lnTo>
                  <a:pt x="203200" y="252349"/>
                </a:lnTo>
                <a:lnTo>
                  <a:pt x="203200" y="307720"/>
                </a:lnTo>
                <a:lnTo>
                  <a:pt x="0" y="30772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46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590032" y="638683"/>
            <a:ext cx="234950" cy="307975"/>
          </a:xfrm>
          <a:custGeom>
            <a:avLst/>
            <a:gdLst/>
            <a:ahLst/>
            <a:cxnLst/>
            <a:rect l="l" t="t" r="r" b="b"/>
            <a:pathLst>
              <a:path w="234950" h="307975">
                <a:moveTo>
                  <a:pt x="0" y="0"/>
                </a:moveTo>
                <a:lnTo>
                  <a:pt x="66675" y="0"/>
                </a:lnTo>
                <a:lnTo>
                  <a:pt x="172592" y="178180"/>
                </a:lnTo>
                <a:lnTo>
                  <a:pt x="173972" y="183417"/>
                </a:lnTo>
                <a:lnTo>
                  <a:pt x="176196" y="190166"/>
                </a:lnTo>
                <a:lnTo>
                  <a:pt x="179254" y="198415"/>
                </a:lnTo>
                <a:lnTo>
                  <a:pt x="183133" y="208152"/>
                </a:lnTo>
                <a:lnTo>
                  <a:pt x="183133" y="0"/>
                </a:lnTo>
                <a:lnTo>
                  <a:pt x="234822" y="0"/>
                </a:lnTo>
                <a:lnTo>
                  <a:pt x="234822" y="307720"/>
                </a:lnTo>
                <a:lnTo>
                  <a:pt x="175132" y="307720"/>
                </a:lnTo>
                <a:lnTo>
                  <a:pt x="60451" y="114680"/>
                </a:lnTo>
                <a:lnTo>
                  <a:pt x="59181" y="112521"/>
                </a:lnTo>
                <a:lnTo>
                  <a:pt x="57276" y="109346"/>
                </a:lnTo>
                <a:lnTo>
                  <a:pt x="54737" y="105028"/>
                </a:lnTo>
                <a:lnTo>
                  <a:pt x="52450" y="101218"/>
                </a:lnTo>
                <a:lnTo>
                  <a:pt x="52450" y="307720"/>
                </a:lnTo>
                <a:lnTo>
                  <a:pt x="0" y="30772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46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466588" y="638683"/>
            <a:ext cx="63500" cy="307975"/>
          </a:xfrm>
          <a:custGeom>
            <a:avLst/>
            <a:gdLst/>
            <a:ahLst/>
            <a:cxnLst/>
            <a:rect l="l" t="t" r="r" b="b"/>
            <a:pathLst>
              <a:path w="63500" h="307975">
                <a:moveTo>
                  <a:pt x="0" y="0"/>
                </a:moveTo>
                <a:lnTo>
                  <a:pt x="62991" y="0"/>
                </a:lnTo>
                <a:lnTo>
                  <a:pt x="62991" y="307720"/>
                </a:lnTo>
                <a:lnTo>
                  <a:pt x="0" y="307720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946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928742" y="638683"/>
            <a:ext cx="217170" cy="312420"/>
          </a:xfrm>
          <a:custGeom>
            <a:avLst/>
            <a:gdLst/>
            <a:ahLst/>
            <a:cxnLst/>
            <a:rect l="l" t="t" r="r" b="b"/>
            <a:pathLst>
              <a:path w="217170" h="312419">
                <a:moveTo>
                  <a:pt x="0" y="0"/>
                </a:moveTo>
                <a:lnTo>
                  <a:pt x="64135" y="0"/>
                </a:lnTo>
                <a:lnTo>
                  <a:pt x="64135" y="196468"/>
                </a:lnTo>
                <a:lnTo>
                  <a:pt x="65065" y="213441"/>
                </a:lnTo>
                <a:lnTo>
                  <a:pt x="86903" y="249783"/>
                </a:lnTo>
                <a:lnTo>
                  <a:pt x="114300" y="256158"/>
                </a:lnTo>
                <a:lnTo>
                  <a:pt x="125472" y="255398"/>
                </a:lnTo>
                <a:lnTo>
                  <a:pt x="161798" y="226186"/>
                </a:lnTo>
                <a:lnTo>
                  <a:pt x="165227" y="196468"/>
                </a:lnTo>
                <a:lnTo>
                  <a:pt x="165227" y="0"/>
                </a:lnTo>
                <a:lnTo>
                  <a:pt x="217043" y="0"/>
                </a:lnTo>
                <a:lnTo>
                  <a:pt x="217043" y="196468"/>
                </a:lnTo>
                <a:lnTo>
                  <a:pt x="216471" y="215259"/>
                </a:lnTo>
                <a:lnTo>
                  <a:pt x="207899" y="258317"/>
                </a:lnTo>
                <a:lnTo>
                  <a:pt x="172466" y="296417"/>
                </a:lnTo>
                <a:lnTo>
                  <a:pt x="126763" y="311294"/>
                </a:lnTo>
                <a:lnTo>
                  <a:pt x="108712" y="312292"/>
                </a:lnTo>
                <a:lnTo>
                  <a:pt x="90590" y="311435"/>
                </a:lnTo>
                <a:lnTo>
                  <a:pt x="46228" y="298576"/>
                </a:lnTo>
                <a:lnTo>
                  <a:pt x="17010" y="272198"/>
                </a:lnTo>
                <a:lnTo>
                  <a:pt x="2682" y="233822"/>
                </a:lnTo>
                <a:lnTo>
                  <a:pt x="0" y="200405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46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302886" y="638683"/>
            <a:ext cx="226060" cy="307975"/>
          </a:xfrm>
          <a:custGeom>
            <a:avLst/>
            <a:gdLst/>
            <a:ahLst/>
            <a:cxnLst/>
            <a:rect l="l" t="t" r="r" b="b"/>
            <a:pathLst>
              <a:path w="226060" h="307975">
                <a:moveTo>
                  <a:pt x="0" y="0"/>
                </a:moveTo>
                <a:lnTo>
                  <a:pt x="225805" y="0"/>
                </a:lnTo>
                <a:lnTo>
                  <a:pt x="225805" y="55117"/>
                </a:lnTo>
                <a:lnTo>
                  <a:pt x="146430" y="55117"/>
                </a:lnTo>
                <a:lnTo>
                  <a:pt x="146430" y="307720"/>
                </a:lnTo>
                <a:lnTo>
                  <a:pt x="79501" y="307720"/>
                </a:lnTo>
                <a:lnTo>
                  <a:pt x="79501" y="55117"/>
                </a:lnTo>
                <a:lnTo>
                  <a:pt x="0" y="55117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46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461003" y="638683"/>
            <a:ext cx="243840" cy="307975"/>
          </a:xfrm>
          <a:custGeom>
            <a:avLst/>
            <a:gdLst/>
            <a:ahLst/>
            <a:cxnLst/>
            <a:rect l="l" t="t" r="r" b="b"/>
            <a:pathLst>
              <a:path w="243839" h="307975">
                <a:moveTo>
                  <a:pt x="0" y="0"/>
                </a:moveTo>
                <a:lnTo>
                  <a:pt x="133985" y="0"/>
                </a:lnTo>
                <a:lnTo>
                  <a:pt x="160156" y="1617"/>
                </a:lnTo>
                <a:lnTo>
                  <a:pt x="201547" y="14519"/>
                </a:lnTo>
                <a:lnTo>
                  <a:pt x="236791" y="55213"/>
                </a:lnTo>
                <a:lnTo>
                  <a:pt x="243459" y="92075"/>
                </a:lnTo>
                <a:lnTo>
                  <a:pt x="240099" y="119836"/>
                </a:lnTo>
                <a:lnTo>
                  <a:pt x="230012" y="142716"/>
                </a:lnTo>
                <a:lnTo>
                  <a:pt x="213187" y="160690"/>
                </a:lnTo>
                <a:lnTo>
                  <a:pt x="189611" y="173736"/>
                </a:lnTo>
                <a:lnTo>
                  <a:pt x="241935" y="307720"/>
                </a:lnTo>
                <a:lnTo>
                  <a:pt x="177292" y="307720"/>
                </a:lnTo>
                <a:lnTo>
                  <a:pt x="130937" y="184912"/>
                </a:lnTo>
                <a:lnTo>
                  <a:pt x="62992" y="184912"/>
                </a:lnTo>
                <a:lnTo>
                  <a:pt x="62992" y="307720"/>
                </a:lnTo>
                <a:lnTo>
                  <a:pt x="0" y="30772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46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104388" y="638683"/>
            <a:ext cx="203200" cy="307975"/>
          </a:xfrm>
          <a:custGeom>
            <a:avLst/>
            <a:gdLst/>
            <a:ahLst/>
            <a:cxnLst/>
            <a:rect l="l" t="t" r="r" b="b"/>
            <a:pathLst>
              <a:path w="203200" h="307975">
                <a:moveTo>
                  <a:pt x="0" y="0"/>
                </a:moveTo>
                <a:lnTo>
                  <a:pt x="201295" y="0"/>
                </a:lnTo>
                <a:lnTo>
                  <a:pt x="201295" y="53339"/>
                </a:lnTo>
                <a:lnTo>
                  <a:pt x="62992" y="53339"/>
                </a:lnTo>
                <a:lnTo>
                  <a:pt x="62992" y="125475"/>
                </a:lnTo>
                <a:lnTo>
                  <a:pt x="174116" y="125475"/>
                </a:lnTo>
                <a:lnTo>
                  <a:pt x="174116" y="177672"/>
                </a:lnTo>
                <a:lnTo>
                  <a:pt x="62992" y="177672"/>
                </a:lnTo>
                <a:lnTo>
                  <a:pt x="62992" y="252349"/>
                </a:lnTo>
                <a:lnTo>
                  <a:pt x="203200" y="252349"/>
                </a:lnTo>
                <a:lnTo>
                  <a:pt x="203200" y="307720"/>
                </a:lnTo>
                <a:lnTo>
                  <a:pt x="0" y="30772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46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825495" y="638683"/>
            <a:ext cx="232410" cy="307975"/>
          </a:xfrm>
          <a:custGeom>
            <a:avLst/>
            <a:gdLst/>
            <a:ahLst/>
            <a:cxnLst/>
            <a:rect l="l" t="t" r="r" b="b"/>
            <a:pathLst>
              <a:path w="232410" h="307975">
                <a:moveTo>
                  <a:pt x="0" y="0"/>
                </a:moveTo>
                <a:lnTo>
                  <a:pt x="120904" y="0"/>
                </a:lnTo>
                <a:lnTo>
                  <a:pt x="135431" y="404"/>
                </a:lnTo>
                <a:lnTo>
                  <a:pt x="181637" y="10598"/>
                </a:lnTo>
                <a:lnTo>
                  <a:pt x="213985" y="44463"/>
                </a:lnTo>
                <a:lnTo>
                  <a:pt x="222504" y="81914"/>
                </a:lnTo>
                <a:lnTo>
                  <a:pt x="221529" y="94632"/>
                </a:lnTo>
                <a:lnTo>
                  <a:pt x="198796" y="136328"/>
                </a:lnTo>
                <a:lnTo>
                  <a:pt x="168275" y="147954"/>
                </a:lnTo>
                <a:lnTo>
                  <a:pt x="182183" y="150050"/>
                </a:lnTo>
                <a:lnTo>
                  <a:pt x="214884" y="171195"/>
                </a:lnTo>
                <a:lnTo>
                  <a:pt x="231082" y="207593"/>
                </a:lnTo>
                <a:lnTo>
                  <a:pt x="232156" y="221614"/>
                </a:lnTo>
                <a:lnTo>
                  <a:pt x="230655" y="239091"/>
                </a:lnTo>
                <a:lnTo>
                  <a:pt x="208153" y="282828"/>
                </a:lnTo>
                <a:lnTo>
                  <a:pt x="158128" y="306171"/>
                </a:lnTo>
                <a:lnTo>
                  <a:pt x="135128" y="307720"/>
                </a:lnTo>
                <a:lnTo>
                  <a:pt x="0" y="30772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46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549779" y="638683"/>
            <a:ext cx="217170" cy="312420"/>
          </a:xfrm>
          <a:custGeom>
            <a:avLst/>
            <a:gdLst/>
            <a:ahLst/>
            <a:cxnLst/>
            <a:rect l="l" t="t" r="r" b="b"/>
            <a:pathLst>
              <a:path w="217169" h="312419">
                <a:moveTo>
                  <a:pt x="0" y="0"/>
                </a:moveTo>
                <a:lnTo>
                  <a:pt x="64134" y="0"/>
                </a:lnTo>
                <a:lnTo>
                  <a:pt x="64134" y="196468"/>
                </a:lnTo>
                <a:lnTo>
                  <a:pt x="65065" y="213441"/>
                </a:lnTo>
                <a:lnTo>
                  <a:pt x="86903" y="249783"/>
                </a:lnTo>
                <a:lnTo>
                  <a:pt x="114300" y="256158"/>
                </a:lnTo>
                <a:lnTo>
                  <a:pt x="125472" y="255398"/>
                </a:lnTo>
                <a:lnTo>
                  <a:pt x="161797" y="226186"/>
                </a:lnTo>
                <a:lnTo>
                  <a:pt x="165226" y="196468"/>
                </a:lnTo>
                <a:lnTo>
                  <a:pt x="165226" y="0"/>
                </a:lnTo>
                <a:lnTo>
                  <a:pt x="217043" y="0"/>
                </a:lnTo>
                <a:lnTo>
                  <a:pt x="217043" y="196468"/>
                </a:lnTo>
                <a:lnTo>
                  <a:pt x="216471" y="215259"/>
                </a:lnTo>
                <a:lnTo>
                  <a:pt x="207898" y="258317"/>
                </a:lnTo>
                <a:lnTo>
                  <a:pt x="172465" y="296417"/>
                </a:lnTo>
                <a:lnTo>
                  <a:pt x="126763" y="311294"/>
                </a:lnTo>
                <a:lnTo>
                  <a:pt x="108712" y="312292"/>
                </a:lnTo>
                <a:lnTo>
                  <a:pt x="90590" y="311435"/>
                </a:lnTo>
                <a:lnTo>
                  <a:pt x="46227" y="298576"/>
                </a:lnTo>
                <a:lnTo>
                  <a:pt x="17010" y="272198"/>
                </a:lnTo>
                <a:lnTo>
                  <a:pt x="2682" y="233822"/>
                </a:lnTo>
                <a:lnTo>
                  <a:pt x="0" y="200405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946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584960" y="638683"/>
            <a:ext cx="234950" cy="307975"/>
          </a:xfrm>
          <a:custGeom>
            <a:avLst/>
            <a:gdLst/>
            <a:ahLst/>
            <a:cxnLst/>
            <a:rect l="l" t="t" r="r" b="b"/>
            <a:pathLst>
              <a:path w="234950" h="307975">
                <a:moveTo>
                  <a:pt x="0" y="0"/>
                </a:moveTo>
                <a:lnTo>
                  <a:pt x="66675" y="0"/>
                </a:lnTo>
                <a:lnTo>
                  <a:pt x="172592" y="178180"/>
                </a:lnTo>
                <a:lnTo>
                  <a:pt x="173972" y="183417"/>
                </a:lnTo>
                <a:lnTo>
                  <a:pt x="176196" y="190166"/>
                </a:lnTo>
                <a:lnTo>
                  <a:pt x="179254" y="198415"/>
                </a:lnTo>
                <a:lnTo>
                  <a:pt x="183134" y="208152"/>
                </a:lnTo>
                <a:lnTo>
                  <a:pt x="183134" y="0"/>
                </a:lnTo>
                <a:lnTo>
                  <a:pt x="234822" y="0"/>
                </a:lnTo>
                <a:lnTo>
                  <a:pt x="234822" y="307720"/>
                </a:lnTo>
                <a:lnTo>
                  <a:pt x="175133" y="307720"/>
                </a:lnTo>
                <a:lnTo>
                  <a:pt x="60452" y="114680"/>
                </a:lnTo>
                <a:lnTo>
                  <a:pt x="59182" y="112521"/>
                </a:lnTo>
                <a:lnTo>
                  <a:pt x="57277" y="109346"/>
                </a:lnTo>
                <a:lnTo>
                  <a:pt x="54737" y="105028"/>
                </a:lnTo>
                <a:lnTo>
                  <a:pt x="52451" y="101218"/>
                </a:lnTo>
                <a:lnTo>
                  <a:pt x="52451" y="307720"/>
                </a:lnTo>
                <a:lnTo>
                  <a:pt x="0" y="30772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46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63039" y="638683"/>
            <a:ext cx="63500" cy="307975"/>
          </a:xfrm>
          <a:custGeom>
            <a:avLst/>
            <a:gdLst/>
            <a:ahLst/>
            <a:cxnLst/>
            <a:rect l="l" t="t" r="r" b="b"/>
            <a:pathLst>
              <a:path w="63500" h="307975">
                <a:moveTo>
                  <a:pt x="0" y="0"/>
                </a:moveTo>
                <a:lnTo>
                  <a:pt x="62991" y="0"/>
                </a:lnTo>
                <a:lnTo>
                  <a:pt x="62991" y="307720"/>
                </a:lnTo>
                <a:lnTo>
                  <a:pt x="0" y="307720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946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61224" y="638683"/>
            <a:ext cx="254635" cy="307975"/>
          </a:xfrm>
          <a:custGeom>
            <a:avLst/>
            <a:gdLst/>
            <a:ahLst/>
            <a:cxnLst/>
            <a:rect l="l" t="t" r="r" b="b"/>
            <a:pathLst>
              <a:path w="254634" h="307975">
                <a:moveTo>
                  <a:pt x="0" y="0"/>
                </a:moveTo>
                <a:lnTo>
                  <a:pt x="114617" y="0"/>
                </a:lnTo>
                <a:lnTo>
                  <a:pt x="144617" y="2788"/>
                </a:lnTo>
                <a:lnTo>
                  <a:pt x="195377" y="25128"/>
                </a:lnTo>
                <a:lnTo>
                  <a:pt x="232779" y="68349"/>
                </a:lnTo>
                <a:lnTo>
                  <a:pt x="251916" y="123213"/>
                </a:lnTo>
                <a:lnTo>
                  <a:pt x="254317" y="154431"/>
                </a:lnTo>
                <a:lnTo>
                  <a:pt x="251862" y="185624"/>
                </a:lnTo>
                <a:lnTo>
                  <a:pt x="232189" y="240246"/>
                </a:lnTo>
                <a:lnTo>
                  <a:pt x="193134" y="282914"/>
                </a:lnTo>
                <a:lnTo>
                  <a:pt x="136921" y="304960"/>
                </a:lnTo>
                <a:lnTo>
                  <a:pt x="102514" y="307720"/>
                </a:lnTo>
                <a:lnTo>
                  <a:pt x="0" y="30772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46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64044" y="638683"/>
            <a:ext cx="234950" cy="307975"/>
          </a:xfrm>
          <a:custGeom>
            <a:avLst/>
            <a:gdLst/>
            <a:ahLst/>
            <a:cxnLst/>
            <a:rect l="l" t="t" r="r" b="b"/>
            <a:pathLst>
              <a:path w="234950" h="307975">
                <a:moveTo>
                  <a:pt x="0" y="0"/>
                </a:moveTo>
                <a:lnTo>
                  <a:pt x="66713" y="0"/>
                </a:lnTo>
                <a:lnTo>
                  <a:pt x="172618" y="178180"/>
                </a:lnTo>
                <a:lnTo>
                  <a:pt x="174037" y="183417"/>
                </a:lnTo>
                <a:lnTo>
                  <a:pt x="176275" y="190166"/>
                </a:lnTo>
                <a:lnTo>
                  <a:pt x="179333" y="198415"/>
                </a:lnTo>
                <a:lnTo>
                  <a:pt x="183210" y="208152"/>
                </a:lnTo>
                <a:lnTo>
                  <a:pt x="183210" y="0"/>
                </a:lnTo>
                <a:lnTo>
                  <a:pt x="234823" y="0"/>
                </a:lnTo>
                <a:lnTo>
                  <a:pt x="234823" y="307720"/>
                </a:lnTo>
                <a:lnTo>
                  <a:pt x="175196" y="307720"/>
                </a:lnTo>
                <a:lnTo>
                  <a:pt x="60566" y="114680"/>
                </a:lnTo>
                <a:lnTo>
                  <a:pt x="59270" y="112521"/>
                </a:lnTo>
                <a:lnTo>
                  <a:pt x="57353" y="109346"/>
                </a:lnTo>
                <a:lnTo>
                  <a:pt x="54813" y="105028"/>
                </a:lnTo>
                <a:lnTo>
                  <a:pt x="52489" y="101218"/>
                </a:lnTo>
                <a:lnTo>
                  <a:pt x="52489" y="307720"/>
                </a:lnTo>
                <a:lnTo>
                  <a:pt x="0" y="30772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46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40600" y="638683"/>
            <a:ext cx="63500" cy="307975"/>
          </a:xfrm>
          <a:custGeom>
            <a:avLst/>
            <a:gdLst/>
            <a:ahLst/>
            <a:cxnLst/>
            <a:rect l="l" t="t" r="r" b="b"/>
            <a:pathLst>
              <a:path w="63500" h="307975">
                <a:moveTo>
                  <a:pt x="0" y="0"/>
                </a:moveTo>
                <a:lnTo>
                  <a:pt x="63004" y="0"/>
                </a:lnTo>
                <a:lnTo>
                  <a:pt x="63004" y="307720"/>
                </a:lnTo>
                <a:lnTo>
                  <a:pt x="0" y="30772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46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07428" y="638683"/>
            <a:ext cx="198120" cy="307975"/>
          </a:xfrm>
          <a:custGeom>
            <a:avLst/>
            <a:gdLst/>
            <a:ahLst/>
            <a:cxnLst/>
            <a:rect l="l" t="t" r="r" b="b"/>
            <a:pathLst>
              <a:path w="198120" h="307975">
                <a:moveTo>
                  <a:pt x="0" y="0"/>
                </a:moveTo>
                <a:lnTo>
                  <a:pt x="198056" y="0"/>
                </a:lnTo>
                <a:lnTo>
                  <a:pt x="198056" y="55117"/>
                </a:lnTo>
                <a:lnTo>
                  <a:pt x="64528" y="55117"/>
                </a:lnTo>
                <a:lnTo>
                  <a:pt x="64528" y="127888"/>
                </a:lnTo>
                <a:lnTo>
                  <a:pt x="169595" y="127888"/>
                </a:lnTo>
                <a:lnTo>
                  <a:pt x="169595" y="181609"/>
                </a:lnTo>
                <a:lnTo>
                  <a:pt x="64528" y="181609"/>
                </a:lnTo>
                <a:lnTo>
                  <a:pt x="64528" y="307720"/>
                </a:lnTo>
                <a:lnTo>
                  <a:pt x="0" y="30772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46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93329" y="634111"/>
            <a:ext cx="263525" cy="316865"/>
          </a:xfrm>
          <a:custGeom>
            <a:avLst/>
            <a:gdLst/>
            <a:ahLst/>
            <a:cxnLst/>
            <a:rect l="l" t="t" r="r" b="b"/>
            <a:pathLst>
              <a:path w="263525" h="316865">
                <a:moveTo>
                  <a:pt x="132842" y="0"/>
                </a:moveTo>
                <a:lnTo>
                  <a:pt x="186928" y="11350"/>
                </a:lnTo>
                <a:lnTo>
                  <a:pt x="228346" y="45465"/>
                </a:lnTo>
                <a:lnTo>
                  <a:pt x="254571" y="96313"/>
                </a:lnTo>
                <a:lnTo>
                  <a:pt x="263271" y="158114"/>
                </a:lnTo>
                <a:lnTo>
                  <a:pt x="261006" y="191785"/>
                </a:lnTo>
                <a:lnTo>
                  <a:pt x="242857" y="249126"/>
                </a:lnTo>
                <a:lnTo>
                  <a:pt x="207331" y="292111"/>
                </a:lnTo>
                <a:lnTo>
                  <a:pt x="159047" y="314122"/>
                </a:lnTo>
                <a:lnTo>
                  <a:pt x="130428" y="316864"/>
                </a:lnTo>
                <a:lnTo>
                  <a:pt x="101209" y="313983"/>
                </a:lnTo>
                <a:lnTo>
                  <a:pt x="53151" y="290933"/>
                </a:lnTo>
                <a:lnTo>
                  <a:pt x="19288" y="246401"/>
                </a:lnTo>
                <a:lnTo>
                  <a:pt x="2143" y="189771"/>
                </a:lnTo>
                <a:lnTo>
                  <a:pt x="0" y="157479"/>
                </a:lnTo>
                <a:lnTo>
                  <a:pt x="2284" y="125402"/>
                </a:lnTo>
                <a:lnTo>
                  <a:pt x="20520" y="69343"/>
                </a:lnTo>
                <a:lnTo>
                  <a:pt x="56118" y="25503"/>
                </a:lnTo>
                <a:lnTo>
                  <a:pt x="104314" y="2833"/>
                </a:lnTo>
                <a:lnTo>
                  <a:pt x="132842" y="0"/>
                </a:lnTo>
                <a:close/>
              </a:path>
            </a:pathLst>
          </a:custGeom>
          <a:ln w="9144">
            <a:solidFill>
              <a:srgbClr val="946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508115" y="634111"/>
            <a:ext cx="250825" cy="316865"/>
          </a:xfrm>
          <a:custGeom>
            <a:avLst/>
            <a:gdLst/>
            <a:ahLst/>
            <a:cxnLst/>
            <a:rect l="l" t="t" r="r" b="b"/>
            <a:pathLst>
              <a:path w="250825" h="316865">
                <a:moveTo>
                  <a:pt x="126110" y="0"/>
                </a:moveTo>
                <a:lnTo>
                  <a:pt x="181225" y="9911"/>
                </a:lnTo>
                <a:lnTo>
                  <a:pt x="223615" y="40147"/>
                </a:lnTo>
                <a:lnTo>
                  <a:pt x="238378" y="72262"/>
                </a:lnTo>
                <a:lnTo>
                  <a:pt x="179450" y="86233"/>
                </a:lnTo>
                <a:lnTo>
                  <a:pt x="171688" y="71397"/>
                </a:lnTo>
                <a:lnTo>
                  <a:pt x="160400" y="60801"/>
                </a:lnTo>
                <a:lnTo>
                  <a:pt x="145589" y="54443"/>
                </a:lnTo>
                <a:lnTo>
                  <a:pt x="127253" y="52324"/>
                </a:lnTo>
                <a:lnTo>
                  <a:pt x="116274" y="52897"/>
                </a:lnTo>
                <a:lnTo>
                  <a:pt x="83216" y="72088"/>
                </a:lnTo>
                <a:lnTo>
                  <a:pt x="80263" y="84962"/>
                </a:lnTo>
                <a:lnTo>
                  <a:pt x="82643" y="95297"/>
                </a:lnTo>
                <a:lnTo>
                  <a:pt x="89773" y="104012"/>
                </a:lnTo>
                <a:lnTo>
                  <a:pt x="101641" y="111109"/>
                </a:lnTo>
                <a:lnTo>
                  <a:pt x="118236" y="116586"/>
                </a:lnTo>
                <a:lnTo>
                  <a:pt x="169036" y="129286"/>
                </a:lnTo>
                <a:lnTo>
                  <a:pt x="191085" y="136044"/>
                </a:lnTo>
                <a:lnTo>
                  <a:pt x="233679" y="165226"/>
                </a:lnTo>
                <a:lnTo>
                  <a:pt x="249289" y="203803"/>
                </a:lnTo>
                <a:lnTo>
                  <a:pt x="250316" y="217804"/>
                </a:lnTo>
                <a:lnTo>
                  <a:pt x="248150" y="239639"/>
                </a:lnTo>
                <a:lnTo>
                  <a:pt x="230814" y="275972"/>
                </a:lnTo>
                <a:lnTo>
                  <a:pt x="197074" y="302023"/>
                </a:lnTo>
                <a:lnTo>
                  <a:pt x="152548" y="315219"/>
                </a:lnTo>
                <a:lnTo>
                  <a:pt x="126618" y="316864"/>
                </a:lnTo>
                <a:lnTo>
                  <a:pt x="104449" y="315652"/>
                </a:lnTo>
                <a:lnTo>
                  <a:pt x="64254" y="305988"/>
                </a:lnTo>
                <a:lnTo>
                  <a:pt x="30343" y="286275"/>
                </a:lnTo>
                <a:lnTo>
                  <a:pt x="7240" y="253751"/>
                </a:lnTo>
                <a:lnTo>
                  <a:pt x="0" y="232537"/>
                </a:lnTo>
                <a:lnTo>
                  <a:pt x="60451" y="220217"/>
                </a:lnTo>
                <a:lnTo>
                  <a:pt x="68310" y="239647"/>
                </a:lnTo>
                <a:lnTo>
                  <a:pt x="82359" y="253539"/>
                </a:lnTo>
                <a:lnTo>
                  <a:pt x="102600" y="261883"/>
                </a:lnTo>
                <a:lnTo>
                  <a:pt x="129031" y="264667"/>
                </a:lnTo>
                <a:lnTo>
                  <a:pt x="141819" y="264025"/>
                </a:lnTo>
                <a:lnTo>
                  <a:pt x="180641" y="243030"/>
                </a:lnTo>
                <a:lnTo>
                  <a:pt x="184150" y="229488"/>
                </a:lnTo>
                <a:lnTo>
                  <a:pt x="184150" y="222250"/>
                </a:lnTo>
                <a:lnTo>
                  <a:pt x="147065" y="193548"/>
                </a:lnTo>
                <a:lnTo>
                  <a:pt x="93217" y="179959"/>
                </a:lnTo>
                <a:lnTo>
                  <a:pt x="79122" y="175889"/>
                </a:lnTo>
                <a:lnTo>
                  <a:pt x="41336" y="156130"/>
                </a:lnTo>
                <a:lnTo>
                  <a:pt x="20730" y="123287"/>
                </a:lnTo>
                <a:lnTo>
                  <a:pt x="15748" y="92837"/>
                </a:lnTo>
                <a:lnTo>
                  <a:pt x="17700" y="72834"/>
                </a:lnTo>
                <a:lnTo>
                  <a:pt x="46989" y="25400"/>
                </a:lnTo>
                <a:lnTo>
                  <a:pt x="82407" y="6318"/>
                </a:lnTo>
                <a:lnTo>
                  <a:pt x="103229" y="1575"/>
                </a:lnTo>
                <a:lnTo>
                  <a:pt x="126110" y="0"/>
                </a:lnTo>
                <a:close/>
              </a:path>
            </a:pathLst>
          </a:custGeom>
          <a:ln w="9144">
            <a:solidFill>
              <a:srgbClr val="946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873115" y="634111"/>
            <a:ext cx="251460" cy="316865"/>
          </a:xfrm>
          <a:custGeom>
            <a:avLst/>
            <a:gdLst/>
            <a:ahLst/>
            <a:cxnLst/>
            <a:rect l="l" t="t" r="r" b="b"/>
            <a:pathLst>
              <a:path w="251460" h="316865">
                <a:moveTo>
                  <a:pt x="132080" y="0"/>
                </a:moveTo>
                <a:lnTo>
                  <a:pt x="174831" y="6842"/>
                </a:lnTo>
                <a:lnTo>
                  <a:pt x="209296" y="27304"/>
                </a:lnTo>
                <a:lnTo>
                  <a:pt x="234108" y="58927"/>
                </a:lnTo>
                <a:lnTo>
                  <a:pt x="247776" y="99313"/>
                </a:lnTo>
                <a:lnTo>
                  <a:pt x="192786" y="108458"/>
                </a:lnTo>
                <a:lnTo>
                  <a:pt x="184070" y="84548"/>
                </a:lnTo>
                <a:lnTo>
                  <a:pt x="171259" y="67484"/>
                </a:lnTo>
                <a:lnTo>
                  <a:pt x="154352" y="57255"/>
                </a:lnTo>
                <a:lnTo>
                  <a:pt x="133350" y="53848"/>
                </a:lnTo>
                <a:lnTo>
                  <a:pt x="119346" y="55352"/>
                </a:lnTo>
                <a:lnTo>
                  <a:pt x="85217" y="78104"/>
                </a:lnTo>
                <a:lnTo>
                  <a:pt x="67482" y="130272"/>
                </a:lnTo>
                <a:lnTo>
                  <a:pt x="66294" y="154559"/>
                </a:lnTo>
                <a:lnTo>
                  <a:pt x="70437" y="202138"/>
                </a:lnTo>
                <a:lnTo>
                  <a:pt x="82867" y="236108"/>
                </a:lnTo>
                <a:lnTo>
                  <a:pt x="103584" y="256482"/>
                </a:lnTo>
                <a:lnTo>
                  <a:pt x="132587" y="263271"/>
                </a:lnTo>
                <a:lnTo>
                  <a:pt x="144805" y="262173"/>
                </a:lnTo>
                <a:lnTo>
                  <a:pt x="182340" y="236305"/>
                </a:lnTo>
                <a:lnTo>
                  <a:pt x="191770" y="202818"/>
                </a:lnTo>
                <a:lnTo>
                  <a:pt x="130048" y="202818"/>
                </a:lnTo>
                <a:lnTo>
                  <a:pt x="130048" y="150622"/>
                </a:lnTo>
                <a:lnTo>
                  <a:pt x="251460" y="150622"/>
                </a:lnTo>
                <a:lnTo>
                  <a:pt x="251460" y="312292"/>
                </a:lnTo>
                <a:lnTo>
                  <a:pt x="219837" y="312292"/>
                </a:lnTo>
                <a:lnTo>
                  <a:pt x="205867" y="272034"/>
                </a:lnTo>
                <a:lnTo>
                  <a:pt x="192363" y="291629"/>
                </a:lnTo>
                <a:lnTo>
                  <a:pt x="174513" y="305641"/>
                </a:lnTo>
                <a:lnTo>
                  <a:pt x="152306" y="314057"/>
                </a:lnTo>
                <a:lnTo>
                  <a:pt x="125730" y="316864"/>
                </a:lnTo>
                <a:lnTo>
                  <a:pt x="96015" y="313866"/>
                </a:lnTo>
                <a:lnTo>
                  <a:pt x="48684" y="289915"/>
                </a:lnTo>
                <a:lnTo>
                  <a:pt x="17520" y="244078"/>
                </a:lnTo>
                <a:lnTo>
                  <a:pt x="1950" y="188833"/>
                </a:lnTo>
                <a:lnTo>
                  <a:pt x="0" y="158496"/>
                </a:lnTo>
                <a:lnTo>
                  <a:pt x="2166" y="126702"/>
                </a:lnTo>
                <a:lnTo>
                  <a:pt x="19502" y="70592"/>
                </a:lnTo>
                <a:lnTo>
                  <a:pt x="53820" y="25985"/>
                </a:lnTo>
                <a:lnTo>
                  <a:pt x="102500" y="2883"/>
                </a:lnTo>
                <a:lnTo>
                  <a:pt x="132080" y="0"/>
                </a:lnTo>
                <a:close/>
              </a:path>
            </a:pathLst>
          </a:custGeom>
          <a:ln w="9144">
            <a:solidFill>
              <a:srgbClr val="946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173090" y="634111"/>
            <a:ext cx="250825" cy="316865"/>
          </a:xfrm>
          <a:custGeom>
            <a:avLst/>
            <a:gdLst/>
            <a:ahLst/>
            <a:cxnLst/>
            <a:rect l="l" t="t" r="r" b="b"/>
            <a:pathLst>
              <a:path w="250825" h="316865">
                <a:moveTo>
                  <a:pt x="126111" y="0"/>
                </a:moveTo>
                <a:lnTo>
                  <a:pt x="181225" y="9911"/>
                </a:lnTo>
                <a:lnTo>
                  <a:pt x="223615" y="40147"/>
                </a:lnTo>
                <a:lnTo>
                  <a:pt x="238379" y="72262"/>
                </a:lnTo>
                <a:lnTo>
                  <a:pt x="179450" y="86233"/>
                </a:lnTo>
                <a:lnTo>
                  <a:pt x="171688" y="71397"/>
                </a:lnTo>
                <a:lnTo>
                  <a:pt x="160400" y="60801"/>
                </a:lnTo>
                <a:lnTo>
                  <a:pt x="145589" y="54443"/>
                </a:lnTo>
                <a:lnTo>
                  <a:pt x="127254" y="52324"/>
                </a:lnTo>
                <a:lnTo>
                  <a:pt x="116274" y="52897"/>
                </a:lnTo>
                <a:lnTo>
                  <a:pt x="83216" y="72088"/>
                </a:lnTo>
                <a:lnTo>
                  <a:pt x="80263" y="84962"/>
                </a:lnTo>
                <a:lnTo>
                  <a:pt x="82643" y="95297"/>
                </a:lnTo>
                <a:lnTo>
                  <a:pt x="89773" y="104012"/>
                </a:lnTo>
                <a:lnTo>
                  <a:pt x="101641" y="111109"/>
                </a:lnTo>
                <a:lnTo>
                  <a:pt x="118237" y="116586"/>
                </a:lnTo>
                <a:lnTo>
                  <a:pt x="169037" y="129286"/>
                </a:lnTo>
                <a:lnTo>
                  <a:pt x="191085" y="136044"/>
                </a:lnTo>
                <a:lnTo>
                  <a:pt x="233680" y="165226"/>
                </a:lnTo>
                <a:lnTo>
                  <a:pt x="249289" y="203803"/>
                </a:lnTo>
                <a:lnTo>
                  <a:pt x="250317" y="217804"/>
                </a:lnTo>
                <a:lnTo>
                  <a:pt x="248150" y="239639"/>
                </a:lnTo>
                <a:lnTo>
                  <a:pt x="230814" y="275972"/>
                </a:lnTo>
                <a:lnTo>
                  <a:pt x="197074" y="302023"/>
                </a:lnTo>
                <a:lnTo>
                  <a:pt x="152548" y="315219"/>
                </a:lnTo>
                <a:lnTo>
                  <a:pt x="126619" y="316864"/>
                </a:lnTo>
                <a:lnTo>
                  <a:pt x="104449" y="315652"/>
                </a:lnTo>
                <a:lnTo>
                  <a:pt x="64254" y="305988"/>
                </a:lnTo>
                <a:lnTo>
                  <a:pt x="30343" y="286275"/>
                </a:lnTo>
                <a:lnTo>
                  <a:pt x="7240" y="253751"/>
                </a:lnTo>
                <a:lnTo>
                  <a:pt x="0" y="232537"/>
                </a:lnTo>
                <a:lnTo>
                  <a:pt x="60451" y="220217"/>
                </a:lnTo>
                <a:lnTo>
                  <a:pt x="68310" y="239647"/>
                </a:lnTo>
                <a:lnTo>
                  <a:pt x="82359" y="253539"/>
                </a:lnTo>
                <a:lnTo>
                  <a:pt x="102600" y="261883"/>
                </a:lnTo>
                <a:lnTo>
                  <a:pt x="129032" y="264667"/>
                </a:lnTo>
                <a:lnTo>
                  <a:pt x="141819" y="264025"/>
                </a:lnTo>
                <a:lnTo>
                  <a:pt x="180641" y="243030"/>
                </a:lnTo>
                <a:lnTo>
                  <a:pt x="184150" y="229488"/>
                </a:lnTo>
                <a:lnTo>
                  <a:pt x="184150" y="222250"/>
                </a:lnTo>
                <a:lnTo>
                  <a:pt x="147066" y="193548"/>
                </a:lnTo>
                <a:lnTo>
                  <a:pt x="93218" y="179959"/>
                </a:lnTo>
                <a:lnTo>
                  <a:pt x="79122" y="175889"/>
                </a:lnTo>
                <a:lnTo>
                  <a:pt x="41336" y="156130"/>
                </a:lnTo>
                <a:lnTo>
                  <a:pt x="20730" y="123287"/>
                </a:lnTo>
                <a:lnTo>
                  <a:pt x="15748" y="92837"/>
                </a:lnTo>
                <a:lnTo>
                  <a:pt x="17700" y="72834"/>
                </a:lnTo>
                <a:lnTo>
                  <a:pt x="46989" y="25400"/>
                </a:lnTo>
                <a:lnTo>
                  <a:pt x="82407" y="6318"/>
                </a:lnTo>
                <a:lnTo>
                  <a:pt x="103229" y="1575"/>
                </a:lnTo>
                <a:lnTo>
                  <a:pt x="126111" y="0"/>
                </a:lnTo>
                <a:close/>
              </a:path>
            </a:pathLst>
          </a:custGeom>
          <a:ln w="9144">
            <a:solidFill>
              <a:srgbClr val="946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528439" y="634111"/>
            <a:ext cx="250825" cy="316865"/>
          </a:xfrm>
          <a:custGeom>
            <a:avLst/>
            <a:gdLst/>
            <a:ahLst/>
            <a:cxnLst/>
            <a:rect l="l" t="t" r="r" b="b"/>
            <a:pathLst>
              <a:path w="250825" h="316865">
                <a:moveTo>
                  <a:pt x="126111" y="0"/>
                </a:moveTo>
                <a:lnTo>
                  <a:pt x="181225" y="9911"/>
                </a:lnTo>
                <a:lnTo>
                  <a:pt x="223615" y="40147"/>
                </a:lnTo>
                <a:lnTo>
                  <a:pt x="238378" y="72262"/>
                </a:lnTo>
                <a:lnTo>
                  <a:pt x="179450" y="86233"/>
                </a:lnTo>
                <a:lnTo>
                  <a:pt x="171688" y="71397"/>
                </a:lnTo>
                <a:lnTo>
                  <a:pt x="160400" y="60801"/>
                </a:lnTo>
                <a:lnTo>
                  <a:pt x="145589" y="54443"/>
                </a:lnTo>
                <a:lnTo>
                  <a:pt x="127253" y="52324"/>
                </a:lnTo>
                <a:lnTo>
                  <a:pt x="116274" y="52897"/>
                </a:lnTo>
                <a:lnTo>
                  <a:pt x="83216" y="72088"/>
                </a:lnTo>
                <a:lnTo>
                  <a:pt x="80263" y="84962"/>
                </a:lnTo>
                <a:lnTo>
                  <a:pt x="82643" y="95297"/>
                </a:lnTo>
                <a:lnTo>
                  <a:pt x="89773" y="104012"/>
                </a:lnTo>
                <a:lnTo>
                  <a:pt x="101641" y="111109"/>
                </a:lnTo>
                <a:lnTo>
                  <a:pt x="118237" y="116586"/>
                </a:lnTo>
                <a:lnTo>
                  <a:pt x="169037" y="129286"/>
                </a:lnTo>
                <a:lnTo>
                  <a:pt x="191085" y="136044"/>
                </a:lnTo>
                <a:lnTo>
                  <a:pt x="233680" y="165226"/>
                </a:lnTo>
                <a:lnTo>
                  <a:pt x="249289" y="203803"/>
                </a:lnTo>
                <a:lnTo>
                  <a:pt x="250316" y="217804"/>
                </a:lnTo>
                <a:lnTo>
                  <a:pt x="248150" y="239639"/>
                </a:lnTo>
                <a:lnTo>
                  <a:pt x="230814" y="275972"/>
                </a:lnTo>
                <a:lnTo>
                  <a:pt x="197074" y="302023"/>
                </a:lnTo>
                <a:lnTo>
                  <a:pt x="152548" y="315219"/>
                </a:lnTo>
                <a:lnTo>
                  <a:pt x="126619" y="316864"/>
                </a:lnTo>
                <a:lnTo>
                  <a:pt x="104449" y="315652"/>
                </a:lnTo>
                <a:lnTo>
                  <a:pt x="64254" y="305988"/>
                </a:lnTo>
                <a:lnTo>
                  <a:pt x="30343" y="286275"/>
                </a:lnTo>
                <a:lnTo>
                  <a:pt x="7240" y="253751"/>
                </a:lnTo>
                <a:lnTo>
                  <a:pt x="0" y="232537"/>
                </a:lnTo>
                <a:lnTo>
                  <a:pt x="60451" y="220217"/>
                </a:lnTo>
                <a:lnTo>
                  <a:pt x="68310" y="239647"/>
                </a:lnTo>
                <a:lnTo>
                  <a:pt x="82359" y="253539"/>
                </a:lnTo>
                <a:lnTo>
                  <a:pt x="102600" y="261883"/>
                </a:lnTo>
                <a:lnTo>
                  <a:pt x="129032" y="264667"/>
                </a:lnTo>
                <a:lnTo>
                  <a:pt x="141819" y="264025"/>
                </a:lnTo>
                <a:lnTo>
                  <a:pt x="180641" y="243030"/>
                </a:lnTo>
                <a:lnTo>
                  <a:pt x="184150" y="229488"/>
                </a:lnTo>
                <a:lnTo>
                  <a:pt x="184150" y="222250"/>
                </a:lnTo>
                <a:lnTo>
                  <a:pt x="147065" y="193548"/>
                </a:lnTo>
                <a:lnTo>
                  <a:pt x="93218" y="179959"/>
                </a:lnTo>
                <a:lnTo>
                  <a:pt x="79122" y="175889"/>
                </a:lnTo>
                <a:lnTo>
                  <a:pt x="41336" y="156130"/>
                </a:lnTo>
                <a:lnTo>
                  <a:pt x="20730" y="123287"/>
                </a:lnTo>
                <a:lnTo>
                  <a:pt x="15748" y="92837"/>
                </a:lnTo>
                <a:lnTo>
                  <a:pt x="17700" y="72834"/>
                </a:lnTo>
                <a:lnTo>
                  <a:pt x="46989" y="25400"/>
                </a:lnTo>
                <a:lnTo>
                  <a:pt x="82407" y="6318"/>
                </a:lnTo>
                <a:lnTo>
                  <a:pt x="103229" y="1575"/>
                </a:lnTo>
                <a:lnTo>
                  <a:pt x="126111" y="0"/>
                </a:lnTo>
                <a:close/>
              </a:path>
            </a:pathLst>
          </a:custGeom>
          <a:ln w="9144">
            <a:solidFill>
              <a:srgbClr val="946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031869" y="634111"/>
            <a:ext cx="263525" cy="316865"/>
          </a:xfrm>
          <a:custGeom>
            <a:avLst/>
            <a:gdLst/>
            <a:ahLst/>
            <a:cxnLst/>
            <a:rect l="l" t="t" r="r" b="b"/>
            <a:pathLst>
              <a:path w="263525" h="316865">
                <a:moveTo>
                  <a:pt x="132841" y="0"/>
                </a:moveTo>
                <a:lnTo>
                  <a:pt x="186928" y="11350"/>
                </a:lnTo>
                <a:lnTo>
                  <a:pt x="228345" y="45465"/>
                </a:lnTo>
                <a:lnTo>
                  <a:pt x="254571" y="96313"/>
                </a:lnTo>
                <a:lnTo>
                  <a:pt x="263270" y="158114"/>
                </a:lnTo>
                <a:lnTo>
                  <a:pt x="261006" y="191785"/>
                </a:lnTo>
                <a:lnTo>
                  <a:pt x="242857" y="249126"/>
                </a:lnTo>
                <a:lnTo>
                  <a:pt x="207331" y="292111"/>
                </a:lnTo>
                <a:lnTo>
                  <a:pt x="159047" y="314122"/>
                </a:lnTo>
                <a:lnTo>
                  <a:pt x="130428" y="316864"/>
                </a:lnTo>
                <a:lnTo>
                  <a:pt x="101209" y="313983"/>
                </a:lnTo>
                <a:lnTo>
                  <a:pt x="53151" y="290933"/>
                </a:lnTo>
                <a:lnTo>
                  <a:pt x="19288" y="246401"/>
                </a:lnTo>
                <a:lnTo>
                  <a:pt x="2143" y="189771"/>
                </a:lnTo>
                <a:lnTo>
                  <a:pt x="0" y="157479"/>
                </a:lnTo>
                <a:lnTo>
                  <a:pt x="2284" y="125402"/>
                </a:lnTo>
                <a:lnTo>
                  <a:pt x="20520" y="69343"/>
                </a:lnTo>
                <a:lnTo>
                  <a:pt x="56118" y="25503"/>
                </a:lnTo>
                <a:lnTo>
                  <a:pt x="104314" y="2833"/>
                </a:lnTo>
                <a:lnTo>
                  <a:pt x="132841" y="0"/>
                </a:lnTo>
                <a:close/>
              </a:path>
            </a:pathLst>
          </a:custGeom>
          <a:ln w="9144">
            <a:solidFill>
              <a:srgbClr val="946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736213" y="634111"/>
            <a:ext cx="263525" cy="316865"/>
          </a:xfrm>
          <a:custGeom>
            <a:avLst/>
            <a:gdLst/>
            <a:ahLst/>
            <a:cxnLst/>
            <a:rect l="l" t="t" r="r" b="b"/>
            <a:pathLst>
              <a:path w="263525" h="316865">
                <a:moveTo>
                  <a:pt x="132841" y="0"/>
                </a:moveTo>
                <a:lnTo>
                  <a:pt x="186928" y="11350"/>
                </a:lnTo>
                <a:lnTo>
                  <a:pt x="228346" y="45465"/>
                </a:lnTo>
                <a:lnTo>
                  <a:pt x="254571" y="96313"/>
                </a:lnTo>
                <a:lnTo>
                  <a:pt x="263271" y="158114"/>
                </a:lnTo>
                <a:lnTo>
                  <a:pt x="261006" y="191785"/>
                </a:lnTo>
                <a:lnTo>
                  <a:pt x="242857" y="249126"/>
                </a:lnTo>
                <a:lnTo>
                  <a:pt x="207331" y="292111"/>
                </a:lnTo>
                <a:lnTo>
                  <a:pt x="159047" y="314122"/>
                </a:lnTo>
                <a:lnTo>
                  <a:pt x="130428" y="316864"/>
                </a:lnTo>
                <a:lnTo>
                  <a:pt x="101209" y="313983"/>
                </a:lnTo>
                <a:lnTo>
                  <a:pt x="53151" y="290933"/>
                </a:lnTo>
                <a:lnTo>
                  <a:pt x="19288" y="246401"/>
                </a:lnTo>
                <a:lnTo>
                  <a:pt x="2143" y="189771"/>
                </a:lnTo>
                <a:lnTo>
                  <a:pt x="0" y="157479"/>
                </a:lnTo>
                <a:lnTo>
                  <a:pt x="2284" y="125402"/>
                </a:lnTo>
                <a:lnTo>
                  <a:pt x="20520" y="69343"/>
                </a:lnTo>
                <a:lnTo>
                  <a:pt x="56118" y="25503"/>
                </a:lnTo>
                <a:lnTo>
                  <a:pt x="104314" y="2833"/>
                </a:lnTo>
                <a:lnTo>
                  <a:pt x="132841" y="0"/>
                </a:lnTo>
                <a:close/>
              </a:path>
            </a:pathLst>
          </a:custGeom>
          <a:ln w="9144">
            <a:solidFill>
              <a:srgbClr val="946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270125" y="634111"/>
            <a:ext cx="241935" cy="316865"/>
          </a:xfrm>
          <a:custGeom>
            <a:avLst/>
            <a:gdLst/>
            <a:ahLst/>
            <a:cxnLst/>
            <a:rect l="l" t="t" r="r" b="b"/>
            <a:pathLst>
              <a:path w="241935" h="316865">
                <a:moveTo>
                  <a:pt x="125983" y="0"/>
                </a:moveTo>
                <a:lnTo>
                  <a:pt x="168386" y="7143"/>
                </a:lnTo>
                <a:lnTo>
                  <a:pt x="203073" y="28575"/>
                </a:lnTo>
                <a:lnTo>
                  <a:pt x="228219" y="64230"/>
                </a:lnTo>
                <a:lnTo>
                  <a:pt x="241935" y="114173"/>
                </a:lnTo>
                <a:lnTo>
                  <a:pt x="183642" y="119887"/>
                </a:lnTo>
                <a:lnTo>
                  <a:pt x="174908" y="90310"/>
                </a:lnTo>
                <a:lnTo>
                  <a:pt x="162448" y="69199"/>
                </a:lnTo>
                <a:lnTo>
                  <a:pt x="146298" y="56540"/>
                </a:lnTo>
                <a:lnTo>
                  <a:pt x="126492" y="52324"/>
                </a:lnTo>
                <a:lnTo>
                  <a:pt x="113420" y="53969"/>
                </a:lnTo>
                <a:lnTo>
                  <a:pt x="83185" y="78739"/>
                </a:lnTo>
                <a:lnTo>
                  <a:pt x="68415" y="132907"/>
                </a:lnTo>
                <a:lnTo>
                  <a:pt x="67437" y="157479"/>
                </a:lnTo>
                <a:lnTo>
                  <a:pt x="68486" y="182362"/>
                </a:lnTo>
                <a:lnTo>
                  <a:pt x="76920" y="221934"/>
                </a:lnTo>
                <a:lnTo>
                  <a:pt x="103663" y="256143"/>
                </a:lnTo>
                <a:lnTo>
                  <a:pt x="128143" y="262636"/>
                </a:lnTo>
                <a:lnTo>
                  <a:pt x="138600" y="261562"/>
                </a:lnTo>
                <a:lnTo>
                  <a:pt x="172259" y="236005"/>
                </a:lnTo>
                <a:lnTo>
                  <a:pt x="183261" y="199643"/>
                </a:lnTo>
                <a:lnTo>
                  <a:pt x="241935" y="205612"/>
                </a:lnTo>
                <a:lnTo>
                  <a:pt x="230314" y="251317"/>
                </a:lnTo>
                <a:lnTo>
                  <a:pt x="205739" y="286638"/>
                </a:lnTo>
                <a:lnTo>
                  <a:pt x="169719" y="309324"/>
                </a:lnTo>
                <a:lnTo>
                  <a:pt x="124079" y="316864"/>
                </a:lnTo>
                <a:lnTo>
                  <a:pt x="103762" y="315529"/>
                </a:lnTo>
                <a:lnTo>
                  <a:pt x="54863" y="295401"/>
                </a:lnTo>
                <a:lnTo>
                  <a:pt x="22056" y="255039"/>
                </a:lnTo>
                <a:lnTo>
                  <a:pt x="8036" y="219340"/>
                </a:lnTo>
                <a:lnTo>
                  <a:pt x="900" y="179613"/>
                </a:lnTo>
                <a:lnTo>
                  <a:pt x="0" y="158368"/>
                </a:lnTo>
                <a:lnTo>
                  <a:pt x="2095" y="125027"/>
                </a:lnTo>
                <a:lnTo>
                  <a:pt x="18859" y="67964"/>
                </a:lnTo>
                <a:lnTo>
                  <a:pt x="51885" y="24860"/>
                </a:lnTo>
                <a:lnTo>
                  <a:pt x="98125" y="2762"/>
                </a:lnTo>
                <a:lnTo>
                  <a:pt x="125983" y="0"/>
                </a:lnTo>
                <a:close/>
              </a:path>
            </a:pathLst>
          </a:custGeom>
          <a:ln w="9144">
            <a:solidFill>
              <a:srgbClr val="946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66519" y="634111"/>
            <a:ext cx="251460" cy="316865"/>
          </a:xfrm>
          <a:custGeom>
            <a:avLst/>
            <a:gdLst/>
            <a:ahLst/>
            <a:cxnLst/>
            <a:rect l="l" t="t" r="r" b="b"/>
            <a:pathLst>
              <a:path w="251460" h="316865">
                <a:moveTo>
                  <a:pt x="132080" y="0"/>
                </a:moveTo>
                <a:lnTo>
                  <a:pt x="174831" y="6842"/>
                </a:lnTo>
                <a:lnTo>
                  <a:pt x="209295" y="27304"/>
                </a:lnTo>
                <a:lnTo>
                  <a:pt x="234108" y="58927"/>
                </a:lnTo>
                <a:lnTo>
                  <a:pt x="247776" y="99313"/>
                </a:lnTo>
                <a:lnTo>
                  <a:pt x="192786" y="108458"/>
                </a:lnTo>
                <a:lnTo>
                  <a:pt x="184070" y="84548"/>
                </a:lnTo>
                <a:lnTo>
                  <a:pt x="171259" y="67484"/>
                </a:lnTo>
                <a:lnTo>
                  <a:pt x="154352" y="57255"/>
                </a:lnTo>
                <a:lnTo>
                  <a:pt x="133350" y="53848"/>
                </a:lnTo>
                <a:lnTo>
                  <a:pt x="119346" y="55352"/>
                </a:lnTo>
                <a:lnTo>
                  <a:pt x="85217" y="78104"/>
                </a:lnTo>
                <a:lnTo>
                  <a:pt x="67482" y="130272"/>
                </a:lnTo>
                <a:lnTo>
                  <a:pt x="66293" y="154559"/>
                </a:lnTo>
                <a:lnTo>
                  <a:pt x="70437" y="202138"/>
                </a:lnTo>
                <a:lnTo>
                  <a:pt x="82867" y="236108"/>
                </a:lnTo>
                <a:lnTo>
                  <a:pt x="103584" y="256482"/>
                </a:lnTo>
                <a:lnTo>
                  <a:pt x="132587" y="263271"/>
                </a:lnTo>
                <a:lnTo>
                  <a:pt x="144805" y="262173"/>
                </a:lnTo>
                <a:lnTo>
                  <a:pt x="182340" y="236305"/>
                </a:lnTo>
                <a:lnTo>
                  <a:pt x="191769" y="202818"/>
                </a:lnTo>
                <a:lnTo>
                  <a:pt x="130048" y="202818"/>
                </a:lnTo>
                <a:lnTo>
                  <a:pt x="130048" y="150622"/>
                </a:lnTo>
                <a:lnTo>
                  <a:pt x="251460" y="150622"/>
                </a:lnTo>
                <a:lnTo>
                  <a:pt x="251460" y="312292"/>
                </a:lnTo>
                <a:lnTo>
                  <a:pt x="219837" y="312292"/>
                </a:lnTo>
                <a:lnTo>
                  <a:pt x="205867" y="272034"/>
                </a:lnTo>
                <a:lnTo>
                  <a:pt x="192363" y="291629"/>
                </a:lnTo>
                <a:lnTo>
                  <a:pt x="174513" y="305641"/>
                </a:lnTo>
                <a:lnTo>
                  <a:pt x="152306" y="314057"/>
                </a:lnTo>
                <a:lnTo>
                  <a:pt x="125730" y="316864"/>
                </a:lnTo>
                <a:lnTo>
                  <a:pt x="96015" y="313866"/>
                </a:lnTo>
                <a:lnTo>
                  <a:pt x="48684" y="289915"/>
                </a:lnTo>
                <a:lnTo>
                  <a:pt x="17520" y="244078"/>
                </a:lnTo>
                <a:lnTo>
                  <a:pt x="1950" y="188833"/>
                </a:lnTo>
                <a:lnTo>
                  <a:pt x="0" y="158496"/>
                </a:lnTo>
                <a:lnTo>
                  <a:pt x="2166" y="126702"/>
                </a:lnTo>
                <a:lnTo>
                  <a:pt x="19502" y="70592"/>
                </a:lnTo>
                <a:lnTo>
                  <a:pt x="53820" y="25985"/>
                </a:lnTo>
                <a:lnTo>
                  <a:pt x="102500" y="2883"/>
                </a:lnTo>
                <a:lnTo>
                  <a:pt x="132080" y="0"/>
                </a:lnTo>
                <a:close/>
              </a:path>
            </a:pathLst>
          </a:custGeom>
          <a:ln w="9144">
            <a:solidFill>
              <a:srgbClr val="946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459740" y="1863979"/>
            <a:ext cx="804227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buClr>
                <a:srgbClr val="EFA12D"/>
              </a:buClr>
              <a:buSzPct val="67500"/>
              <a:buFont typeface="Arial"/>
              <a:buChar char="•"/>
              <a:tabLst>
                <a:tab pos="137795" algn="l"/>
              </a:tabLst>
            </a:pPr>
            <a:r>
              <a:rPr sz="4000" b="1" spc="-5" dirty="0">
                <a:solidFill>
                  <a:srgbClr val="443329"/>
                </a:solidFill>
                <a:latin typeface="Arial"/>
                <a:cs typeface="Arial"/>
              </a:rPr>
              <a:t>Step </a:t>
            </a:r>
            <a:r>
              <a:rPr sz="4000" b="1" dirty="0">
                <a:solidFill>
                  <a:srgbClr val="443329"/>
                </a:solidFill>
                <a:latin typeface="Arial"/>
                <a:cs typeface="Arial"/>
              </a:rPr>
              <a:t>1- </a:t>
            </a:r>
            <a:r>
              <a:rPr sz="4000" b="1" spc="-5" dirty="0">
                <a:solidFill>
                  <a:srgbClr val="443329"/>
                </a:solidFill>
                <a:latin typeface="Arial"/>
                <a:cs typeface="Arial"/>
              </a:rPr>
              <a:t>Form groups of three  starting from the </a:t>
            </a:r>
            <a:r>
              <a:rPr sz="4000" b="1" dirty="0">
                <a:solidFill>
                  <a:srgbClr val="443329"/>
                </a:solidFill>
                <a:latin typeface="Arial"/>
                <a:cs typeface="Arial"/>
              </a:rPr>
              <a:t>right </a:t>
            </a:r>
            <a:r>
              <a:rPr sz="4000" b="1" spc="-5" dirty="0">
                <a:solidFill>
                  <a:srgbClr val="443329"/>
                </a:solidFill>
                <a:latin typeface="Arial"/>
                <a:cs typeface="Arial"/>
              </a:rPr>
              <a:t>most</a:t>
            </a:r>
            <a:r>
              <a:rPr sz="4000" b="1" spc="35" dirty="0">
                <a:solidFill>
                  <a:srgbClr val="443329"/>
                </a:solidFill>
                <a:latin typeface="Arial"/>
                <a:cs typeface="Arial"/>
              </a:rPr>
              <a:t> </a:t>
            </a:r>
            <a:r>
              <a:rPr sz="4000" b="1" spc="-5" dirty="0">
                <a:solidFill>
                  <a:srgbClr val="443329"/>
                </a:solidFill>
                <a:latin typeface="Arial"/>
                <a:cs typeface="Arial"/>
              </a:rPr>
              <a:t>digit.</a:t>
            </a:r>
            <a:endParaRPr sz="400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81418" y="4629659"/>
            <a:ext cx="5221998" cy="62814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  <a:ln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682876" y="4915534"/>
            <a:ext cx="137667" cy="12318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775705" y="4836921"/>
            <a:ext cx="140970" cy="19049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694685" y="4800600"/>
            <a:ext cx="168655" cy="23329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284473" y="4794630"/>
            <a:ext cx="151257" cy="9410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192733" y="4736084"/>
            <a:ext cx="371475" cy="355600"/>
          </a:xfrm>
          <a:custGeom>
            <a:avLst/>
            <a:gdLst/>
            <a:ahLst/>
            <a:cxnLst/>
            <a:rect l="l" t="t" r="r" b="b"/>
            <a:pathLst>
              <a:path w="371475" h="355600">
                <a:moveTo>
                  <a:pt x="5359" y="0"/>
                </a:moveTo>
                <a:lnTo>
                  <a:pt x="120192" y="0"/>
                </a:lnTo>
                <a:lnTo>
                  <a:pt x="183184" y="97790"/>
                </a:lnTo>
                <a:lnTo>
                  <a:pt x="249478" y="0"/>
                </a:lnTo>
                <a:lnTo>
                  <a:pt x="359968" y="0"/>
                </a:lnTo>
                <a:lnTo>
                  <a:pt x="239445" y="168402"/>
                </a:lnTo>
                <a:lnTo>
                  <a:pt x="371017" y="355600"/>
                </a:lnTo>
                <a:lnTo>
                  <a:pt x="255447" y="355600"/>
                </a:lnTo>
                <a:lnTo>
                  <a:pt x="183184" y="245491"/>
                </a:lnTo>
                <a:lnTo>
                  <a:pt x="110159" y="355600"/>
                </a:lnTo>
                <a:lnTo>
                  <a:pt x="0" y="355600"/>
                </a:lnTo>
                <a:lnTo>
                  <a:pt x="128320" y="172466"/>
                </a:lnTo>
                <a:lnTo>
                  <a:pt x="5359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191636" y="4728083"/>
            <a:ext cx="332740" cy="372110"/>
          </a:xfrm>
          <a:custGeom>
            <a:avLst/>
            <a:gdLst/>
            <a:ahLst/>
            <a:cxnLst/>
            <a:rect l="l" t="t" r="r" b="b"/>
            <a:pathLst>
              <a:path w="332739" h="372110">
                <a:moveTo>
                  <a:pt x="163067" y="0"/>
                </a:moveTo>
                <a:lnTo>
                  <a:pt x="234124" y="13065"/>
                </a:lnTo>
                <a:lnTo>
                  <a:pt x="288416" y="52324"/>
                </a:lnTo>
                <a:lnTo>
                  <a:pt x="322278" y="118681"/>
                </a:lnTo>
                <a:lnTo>
                  <a:pt x="330261" y="162302"/>
                </a:lnTo>
                <a:lnTo>
                  <a:pt x="332232" y="212852"/>
                </a:lnTo>
                <a:lnTo>
                  <a:pt x="96520" y="212852"/>
                </a:lnTo>
                <a:lnTo>
                  <a:pt x="98303" y="232640"/>
                </a:lnTo>
                <a:lnTo>
                  <a:pt x="119252" y="278003"/>
                </a:lnTo>
                <a:lnTo>
                  <a:pt x="157936" y="299898"/>
                </a:lnTo>
                <a:lnTo>
                  <a:pt x="173482" y="301371"/>
                </a:lnTo>
                <a:lnTo>
                  <a:pt x="184100" y="300610"/>
                </a:lnTo>
                <a:lnTo>
                  <a:pt x="217763" y="282305"/>
                </a:lnTo>
                <a:lnTo>
                  <a:pt x="233425" y="250444"/>
                </a:lnTo>
                <a:lnTo>
                  <a:pt x="327151" y="266192"/>
                </a:lnTo>
                <a:lnTo>
                  <a:pt x="303926" y="311578"/>
                </a:lnTo>
                <a:lnTo>
                  <a:pt x="270128" y="344678"/>
                </a:lnTo>
                <a:lnTo>
                  <a:pt x="226202" y="364902"/>
                </a:lnTo>
                <a:lnTo>
                  <a:pt x="172465" y="371602"/>
                </a:lnTo>
                <a:lnTo>
                  <a:pt x="129101" y="367815"/>
                </a:lnTo>
                <a:lnTo>
                  <a:pt x="91773" y="356457"/>
                </a:lnTo>
                <a:lnTo>
                  <a:pt x="35179" y="311023"/>
                </a:lnTo>
                <a:lnTo>
                  <a:pt x="8826" y="256079"/>
                </a:lnTo>
                <a:lnTo>
                  <a:pt x="0" y="188468"/>
                </a:lnTo>
                <a:lnTo>
                  <a:pt x="2901" y="146675"/>
                </a:lnTo>
                <a:lnTo>
                  <a:pt x="26038" y="77471"/>
                </a:lnTo>
                <a:lnTo>
                  <a:pt x="70895" y="28128"/>
                </a:lnTo>
                <a:lnTo>
                  <a:pt x="129327" y="3121"/>
                </a:lnTo>
                <a:lnTo>
                  <a:pt x="163067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606929" y="4728083"/>
            <a:ext cx="347345" cy="499109"/>
          </a:xfrm>
          <a:custGeom>
            <a:avLst/>
            <a:gdLst/>
            <a:ahLst/>
            <a:cxnLst/>
            <a:rect l="l" t="t" r="r" b="b"/>
            <a:pathLst>
              <a:path w="347344" h="499110">
                <a:moveTo>
                  <a:pt x="198500" y="0"/>
                </a:moveTo>
                <a:lnTo>
                  <a:pt x="255746" y="12112"/>
                </a:lnTo>
                <a:lnTo>
                  <a:pt x="303656" y="48514"/>
                </a:lnTo>
                <a:lnTo>
                  <a:pt x="336057" y="106616"/>
                </a:lnTo>
                <a:lnTo>
                  <a:pt x="346837" y="183769"/>
                </a:lnTo>
                <a:lnTo>
                  <a:pt x="344120" y="225847"/>
                </a:lnTo>
                <a:lnTo>
                  <a:pt x="322351" y="295050"/>
                </a:lnTo>
                <a:lnTo>
                  <a:pt x="280394" y="343848"/>
                </a:lnTo>
                <a:lnTo>
                  <a:pt x="227677" y="368526"/>
                </a:lnTo>
                <a:lnTo>
                  <a:pt x="197865" y="371602"/>
                </a:lnTo>
                <a:lnTo>
                  <a:pt x="183457" y="370883"/>
                </a:lnTo>
                <a:lnTo>
                  <a:pt x="144398" y="359918"/>
                </a:lnTo>
                <a:lnTo>
                  <a:pt x="107072" y="332932"/>
                </a:lnTo>
                <a:lnTo>
                  <a:pt x="93979" y="319786"/>
                </a:lnTo>
                <a:lnTo>
                  <a:pt x="93979" y="498856"/>
                </a:lnTo>
                <a:lnTo>
                  <a:pt x="0" y="498856"/>
                </a:lnTo>
                <a:lnTo>
                  <a:pt x="0" y="8001"/>
                </a:lnTo>
                <a:lnTo>
                  <a:pt x="87629" y="8001"/>
                </a:lnTo>
                <a:lnTo>
                  <a:pt x="87629" y="60198"/>
                </a:lnTo>
                <a:lnTo>
                  <a:pt x="96942" y="47462"/>
                </a:lnTo>
                <a:lnTo>
                  <a:pt x="133857" y="16637"/>
                </a:lnTo>
                <a:lnTo>
                  <a:pt x="181167" y="1027"/>
                </a:lnTo>
                <a:lnTo>
                  <a:pt x="198500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992883" y="4728083"/>
            <a:ext cx="523240" cy="363855"/>
          </a:xfrm>
          <a:custGeom>
            <a:avLst/>
            <a:gdLst/>
            <a:ahLst/>
            <a:cxnLst/>
            <a:rect l="l" t="t" r="r" b="b"/>
            <a:pathLst>
              <a:path w="523239" h="363854">
                <a:moveTo>
                  <a:pt x="197612" y="0"/>
                </a:moveTo>
                <a:lnTo>
                  <a:pt x="243778" y="7822"/>
                </a:lnTo>
                <a:lnTo>
                  <a:pt x="279733" y="31670"/>
                </a:lnTo>
                <a:lnTo>
                  <a:pt x="298069" y="56515"/>
                </a:lnTo>
                <a:lnTo>
                  <a:pt x="310020" y="43205"/>
                </a:lnTo>
                <a:lnTo>
                  <a:pt x="348615" y="13970"/>
                </a:lnTo>
                <a:lnTo>
                  <a:pt x="391334" y="861"/>
                </a:lnTo>
                <a:lnTo>
                  <a:pt x="406527" y="0"/>
                </a:lnTo>
                <a:lnTo>
                  <a:pt x="425386" y="980"/>
                </a:lnTo>
                <a:lnTo>
                  <a:pt x="472821" y="15875"/>
                </a:lnTo>
                <a:lnTo>
                  <a:pt x="505807" y="48111"/>
                </a:lnTo>
                <a:lnTo>
                  <a:pt x="520652" y="92344"/>
                </a:lnTo>
                <a:lnTo>
                  <a:pt x="523113" y="136271"/>
                </a:lnTo>
                <a:lnTo>
                  <a:pt x="523113" y="363601"/>
                </a:lnTo>
                <a:lnTo>
                  <a:pt x="429006" y="363601"/>
                </a:lnTo>
                <a:lnTo>
                  <a:pt x="429006" y="160401"/>
                </a:lnTo>
                <a:lnTo>
                  <a:pt x="428388" y="136259"/>
                </a:lnTo>
                <a:lnTo>
                  <a:pt x="419227" y="92075"/>
                </a:lnTo>
                <a:lnTo>
                  <a:pt x="379095" y="71882"/>
                </a:lnTo>
                <a:lnTo>
                  <a:pt x="369351" y="72642"/>
                </a:lnTo>
                <a:lnTo>
                  <a:pt x="333813" y="90715"/>
                </a:lnTo>
                <a:lnTo>
                  <a:pt x="313457" y="132689"/>
                </a:lnTo>
                <a:lnTo>
                  <a:pt x="309118" y="192786"/>
                </a:lnTo>
                <a:lnTo>
                  <a:pt x="309118" y="363601"/>
                </a:lnTo>
                <a:lnTo>
                  <a:pt x="215011" y="363601"/>
                </a:lnTo>
                <a:lnTo>
                  <a:pt x="215011" y="168656"/>
                </a:lnTo>
                <a:lnTo>
                  <a:pt x="214699" y="145035"/>
                </a:lnTo>
                <a:lnTo>
                  <a:pt x="209931" y="101727"/>
                </a:lnTo>
                <a:lnTo>
                  <a:pt x="181943" y="73755"/>
                </a:lnTo>
                <a:lnTo>
                  <a:pt x="165735" y="71882"/>
                </a:lnTo>
                <a:lnTo>
                  <a:pt x="155140" y="72620"/>
                </a:lnTo>
                <a:lnTo>
                  <a:pt x="118494" y="90168"/>
                </a:lnTo>
                <a:lnTo>
                  <a:pt x="98339" y="130353"/>
                </a:lnTo>
                <a:lnTo>
                  <a:pt x="94107" y="190754"/>
                </a:lnTo>
                <a:lnTo>
                  <a:pt x="94107" y="363601"/>
                </a:lnTo>
                <a:lnTo>
                  <a:pt x="0" y="363601"/>
                </a:lnTo>
                <a:lnTo>
                  <a:pt x="0" y="8001"/>
                </a:lnTo>
                <a:lnTo>
                  <a:pt x="86741" y="8001"/>
                </a:lnTo>
                <a:lnTo>
                  <a:pt x="86741" y="56515"/>
                </a:lnTo>
                <a:lnTo>
                  <a:pt x="111101" y="31771"/>
                </a:lnTo>
                <a:lnTo>
                  <a:pt x="137699" y="14112"/>
                </a:lnTo>
                <a:lnTo>
                  <a:pt x="166536" y="3526"/>
                </a:lnTo>
                <a:lnTo>
                  <a:pt x="197612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594103" y="4728083"/>
            <a:ext cx="334010" cy="372110"/>
          </a:xfrm>
          <a:custGeom>
            <a:avLst/>
            <a:gdLst/>
            <a:ahLst/>
            <a:cxnLst/>
            <a:rect l="l" t="t" r="r" b="b"/>
            <a:pathLst>
              <a:path w="334010" h="372110">
                <a:moveTo>
                  <a:pt x="163829" y="0"/>
                </a:moveTo>
                <a:lnTo>
                  <a:pt x="218693" y="3714"/>
                </a:lnTo>
                <a:lnTo>
                  <a:pt x="257556" y="14859"/>
                </a:lnTo>
                <a:lnTo>
                  <a:pt x="293560" y="41701"/>
                </a:lnTo>
                <a:lnTo>
                  <a:pt x="310308" y="85185"/>
                </a:lnTo>
                <a:lnTo>
                  <a:pt x="313435" y="136906"/>
                </a:lnTo>
                <a:lnTo>
                  <a:pt x="312547" y="246761"/>
                </a:lnTo>
                <a:lnTo>
                  <a:pt x="312812" y="268646"/>
                </a:lnTo>
                <a:lnTo>
                  <a:pt x="316991" y="315849"/>
                </a:lnTo>
                <a:lnTo>
                  <a:pt x="333883" y="363601"/>
                </a:lnTo>
                <a:lnTo>
                  <a:pt x="240791" y="363601"/>
                </a:lnTo>
                <a:lnTo>
                  <a:pt x="230251" y="330200"/>
                </a:lnTo>
                <a:lnTo>
                  <a:pt x="229108" y="326517"/>
                </a:lnTo>
                <a:lnTo>
                  <a:pt x="228472" y="324739"/>
                </a:lnTo>
                <a:lnTo>
                  <a:pt x="216183" y="335718"/>
                </a:lnTo>
                <a:lnTo>
                  <a:pt x="203501" y="345233"/>
                </a:lnTo>
                <a:lnTo>
                  <a:pt x="162956" y="365065"/>
                </a:lnTo>
                <a:lnTo>
                  <a:pt x="118237" y="371602"/>
                </a:lnTo>
                <a:lnTo>
                  <a:pt x="92257" y="369744"/>
                </a:lnTo>
                <a:lnTo>
                  <a:pt x="49014" y="354885"/>
                </a:lnTo>
                <a:lnTo>
                  <a:pt x="17895" y="325953"/>
                </a:lnTo>
                <a:lnTo>
                  <a:pt x="1996" y="288234"/>
                </a:lnTo>
                <a:lnTo>
                  <a:pt x="0" y="266446"/>
                </a:lnTo>
                <a:lnTo>
                  <a:pt x="904" y="251801"/>
                </a:lnTo>
                <a:lnTo>
                  <a:pt x="14478" y="212725"/>
                </a:lnTo>
                <a:lnTo>
                  <a:pt x="42552" y="183507"/>
                </a:lnTo>
                <a:lnTo>
                  <a:pt x="86502" y="164798"/>
                </a:lnTo>
                <a:lnTo>
                  <a:pt x="129666" y="154686"/>
                </a:lnTo>
                <a:lnTo>
                  <a:pt x="160099" y="148591"/>
                </a:lnTo>
                <a:lnTo>
                  <a:pt x="185483" y="142700"/>
                </a:lnTo>
                <a:lnTo>
                  <a:pt x="205819" y="137023"/>
                </a:lnTo>
                <a:lnTo>
                  <a:pt x="221107" y="131572"/>
                </a:lnTo>
                <a:lnTo>
                  <a:pt x="221107" y="122174"/>
                </a:lnTo>
                <a:lnTo>
                  <a:pt x="207645" y="83439"/>
                </a:lnTo>
                <a:lnTo>
                  <a:pt x="157098" y="71882"/>
                </a:lnTo>
                <a:lnTo>
                  <a:pt x="145218" y="72501"/>
                </a:lnTo>
                <a:lnTo>
                  <a:pt x="105219" y="95408"/>
                </a:lnTo>
                <a:lnTo>
                  <a:pt x="95122" y="116459"/>
                </a:lnTo>
                <a:lnTo>
                  <a:pt x="9779" y="101092"/>
                </a:lnTo>
                <a:lnTo>
                  <a:pt x="29400" y="56213"/>
                </a:lnTo>
                <a:lnTo>
                  <a:pt x="59309" y="24765"/>
                </a:lnTo>
                <a:lnTo>
                  <a:pt x="103044" y="6191"/>
                </a:lnTo>
                <a:lnTo>
                  <a:pt x="131300" y="1547"/>
                </a:lnTo>
                <a:lnTo>
                  <a:pt x="163829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294503" y="4607433"/>
            <a:ext cx="321945" cy="484505"/>
          </a:xfrm>
          <a:custGeom>
            <a:avLst/>
            <a:gdLst/>
            <a:ahLst/>
            <a:cxnLst/>
            <a:rect l="l" t="t" r="r" b="b"/>
            <a:pathLst>
              <a:path w="321945" h="484504">
                <a:moveTo>
                  <a:pt x="0" y="0"/>
                </a:moveTo>
                <a:lnTo>
                  <a:pt x="321818" y="0"/>
                </a:lnTo>
                <a:lnTo>
                  <a:pt x="321818" y="68326"/>
                </a:lnTo>
                <a:lnTo>
                  <a:pt x="301817" y="90068"/>
                </a:lnTo>
                <a:lnTo>
                  <a:pt x="281638" y="116062"/>
                </a:lnTo>
                <a:lnTo>
                  <a:pt x="240792" y="180848"/>
                </a:lnTo>
                <a:lnTo>
                  <a:pt x="221434" y="218092"/>
                </a:lnTo>
                <a:lnTo>
                  <a:pt x="204517" y="256492"/>
                </a:lnTo>
                <a:lnTo>
                  <a:pt x="190053" y="296058"/>
                </a:lnTo>
                <a:lnTo>
                  <a:pt x="178054" y="336804"/>
                </a:lnTo>
                <a:lnTo>
                  <a:pt x="168594" y="376951"/>
                </a:lnTo>
                <a:lnTo>
                  <a:pt x="161909" y="414909"/>
                </a:lnTo>
                <a:lnTo>
                  <a:pt x="156718" y="484251"/>
                </a:lnTo>
                <a:lnTo>
                  <a:pt x="66039" y="484251"/>
                </a:lnTo>
                <a:lnTo>
                  <a:pt x="69518" y="433125"/>
                </a:lnTo>
                <a:lnTo>
                  <a:pt x="77676" y="381476"/>
                </a:lnTo>
                <a:lnTo>
                  <a:pt x="90525" y="329303"/>
                </a:lnTo>
                <a:lnTo>
                  <a:pt x="108076" y="276606"/>
                </a:lnTo>
                <a:lnTo>
                  <a:pt x="129555" y="225125"/>
                </a:lnTo>
                <a:lnTo>
                  <a:pt x="154368" y="176418"/>
                </a:lnTo>
                <a:lnTo>
                  <a:pt x="182514" y="130498"/>
                </a:lnTo>
                <a:lnTo>
                  <a:pt x="213995" y="87376"/>
                </a:lnTo>
                <a:lnTo>
                  <a:pt x="0" y="87376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914900" y="4607433"/>
            <a:ext cx="330200" cy="492759"/>
          </a:xfrm>
          <a:custGeom>
            <a:avLst/>
            <a:gdLst/>
            <a:ahLst/>
            <a:cxnLst/>
            <a:rect l="l" t="t" r="r" b="b"/>
            <a:pathLst>
              <a:path w="330200" h="492760">
                <a:moveTo>
                  <a:pt x="59562" y="0"/>
                </a:moveTo>
                <a:lnTo>
                  <a:pt x="308355" y="0"/>
                </a:lnTo>
                <a:lnTo>
                  <a:pt x="308355" y="88138"/>
                </a:lnTo>
                <a:lnTo>
                  <a:pt x="130937" y="88138"/>
                </a:lnTo>
                <a:lnTo>
                  <a:pt x="116204" y="171450"/>
                </a:lnTo>
                <a:lnTo>
                  <a:pt x="132014" y="164595"/>
                </a:lnTo>
                <a:lnTo>
                  <a:pt x="148002" y="159670"/>
                </a:lnTo>
                <a:lnTo>
                  <a:pt x="164157" y="156698"/>
                </a:lnTo>
                <a:lnTo>
                  <a:pt x="180466" y="155702"/>
                </a:lnTo>
                <a:lnTo>
                  <a:pt x="210593" y="158557"/>
                </a:lnTo>
                <a:lnTo>
                  <a:pt x="263655" y="181365"/>
                </a:lnTo>
                <a:lnTo>
                  <a:pt x="305661" y="225752"/>
                </a:lnTo>
                <a:lnTo>
                  <a:pt x="327465" y="284859"/>
                </a:lnTo>
                <a:lnTo>
                  <a:pt x="330200" y="319532"/>
                </a:lnTo>
                <a:lnTo>
                  <a:pt x="327989" y="349009"/>
                </a:lnTo>
                <a:lnTo>
                  <a:pt x="310376" y="403060"/>
                </a:lnTo>
                <a:lnTo>
                  <a:pt x="268779" y="456039"/>
                </a:lnTo>
                <a:lnTo>
                  <a:pt x="202295" y="488563"/>
                </a:lnTo>
                <a:lnTo>
                  <a:pt x="162051" y="492633"/>
                </a:lnTo>
                <a:lnTo>
                  <a:pt x="129619" y="490348"/>
                </a:lnTo>
                <a:lnTo>
                  <a:pt x="74183" y="472112"/>
                </a:lnTo>
                <a:lnTo>
                  <a:pt x="31914" y="436326"/>
                </a:lnTo>
                <a:lnTo>
                  <a:pt x="6336" y="387228"/>
                </a:lnTo>
                <a:lnTo>
                  <a:pt x="0" y="358013"/>
                </a:lnTo>
                <a:lnTo>
                  <a:pt x="93725" y="348234"/>
                </a:lnTo>
                <a:lnTo>
                  <a:pt x="96722" y="363327"/>
                </a:lnTo>
                <a:lnTo>
                  <a:pt x="101695" y="376777"/>
                </a:lnTo>
                <a:lnTo>
                  <a:pt x="127760" y="406820"/>
                </a:lnTo>
                <a:lnTo>
                  <a:pt x="163067" y="417322"/>
                </a:lnTo>
                <a:lnTo>
                  <a:pt x="177260" y="415821"/>
                </a:lnTo>
                <a:lnTo>
                  <a:pt x="212978" y="393319"/>
                </a:lnTo>
                <a:lnTo>
                  <a:pt x="232142" y="343759"/>
                </a:lnTo>
                <a:lnTo>
                  <a:pt x="233425" y="321183"/>
                </a:lnTo>
                <a:lnTo>
                  <a:pt x="232161" y="300013"/>
                </a:lnTo>
                <a:lnTo>
                  <a:pt x="213105" y="253365"/>
                </a:lnTo>
                <a:lnTo>
                  <a:pt x="175851" y="232165"/>
                </a:lnTo>
                <a:lnTo>
                  <a:pt x="160400" y="230759"/>
                </a:lnTo>
                <a:lnTo>
                  <a:pt x="140656" y="232997"/>
                </a:lnTo>
                <a:lnTo>
                  <a:pt x="121983" y="239712"/>
                </a:lnTo>
                <a:lnTo>
                  <a:pt x="104358" y="250904"/>
                </a:lnTo>
                <a:lnTo>
                  <a:pt x="87757" y="266573"/>
                </a:lnTo>
                <a:lnTo>
                  <a:pt x="11429" y="255524"/>
                </a:lnTo>
                <a:lnTo>
                  <a:pt x="59562" y="0"/>
                </a:lnTo>
                <a:close/>
              </a:path>
            </a:pathLst>
          </a:custGeom>
          <a:ln w="10667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151503" y="4607433"/>
            <a:ext cx="321945" cy="484505"/>
          </a:xfrm>
          <a:custGeom>
            <a:avLst/>
            <a:gdLst/>
            <a:ahLst/>
            <a:cxnLst/>
            <a:rect l="l" t="t" r="r" b="b"/>
            <a:pathLst>
              <a:path w="321945" h="484504">
                <a:moveTo>
                  <a:pt x="0" y="0"/>
                </a:moveTo>
                <a:lnTo>
                  <a:pt x="321818" y="0"/>
                </a:lnTo>
                <a:lnTo>
                  <a:pt x="321818" y="68326"/>
                </a:lnTo>
                <a:lnTo>
                  <a:pt x="301817" y="90068"/>
                </a:lnTo>
                <a:lnTo>
                  <a:pt x="281638" y="116062"/>
                </a:lnTo>
                <a:lnTo>
                  <a:pt x="240792" y="180848"/>
                </a:lnTo>
                <a:lnTo>
                  <a:pt x="221434" y="218092"/>
                </a:lnTo>
                <a:lnTo>
                  <a:pt x="204517" y="256492"/>
                </a:lnTo>
                <a:lnTo>
                  <a:pt x="190053" y="296058"/>
                </a:lnTo>
                <a:lnTo>
                  <a:pt x="178054" y="336804"/>
                </a:lnTo>
                <a:lnTo>
                  <a:pt x="168594" y="376951"/>
                </a:lnTo>
                <a:lnTo>
                  <a:pt x="161909" y="414909"/>
                </a:lnTo>
                <a:lnTo>
                  <a:pt x="156718" y="484251"/>
                </a:lnTo>
                <a:lnTo>
                  <a:pt x="66039" y="484251"/>
                </a:lnTo>
                <a:lnTo>
                  <a:pt x="69518" y="433125"/>
                </a:lnTo>
                <a:lnTo>
                  <a:pt x="77676" y="381476"/>
                </a:lnTo>
                <a:lnTo>
                  <a:pt x="90525" y="329303"/>
                </a:lnTo>
                <a:lnTo>
                  <a:pt x="108076" y="276606"/>
                </a:lnTo>
                <a:lnTo>
                  <a:pt x="129555" y="225125"/>
                </a:lnTo>
                <a:lnTo>
                  <a:pt x="154368" y="176418"/>
                </a:lnTo>
                <a:lnTo>
                  <a:pt x="182514" y="130498"/>
                </a:lnTo>
                <a:lnTo>
                  <a:pt x="213995" y="87376"/>
                </a:lnTo>
                <a:lnTo>
                  <a:pt x="0" y="87376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028695" y="4600828"/>
            <a:ext cx="94615" cy="490855"/>
          </a:xfrm>
          <a:custGeom>
            <a:avLst/>
            <a:gdLst/>
            <a:ahLst/>
            <a:cxnLst/>
            <a:rect l="l" t="t" r="r" b="b"/>
            <a:pathLst>
              <a:path w="94614" h="490854">
                <a:moveTo>
                  <a:pt x="0" y="0"/>
                </a:moveTo>
                <a:lnTo>
                  <a:pt x="94106" y="0"/>
                </a:lnTo>
                <a:lnTo>
                  <a:pt x="94106" y="490855"/>
                </a:lnTo>
                <a:lnTo>
                  <a:pt x="0" y="490855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81418" y="4600828"/>
            <a:ext cx="373380" cy="490855"/>
          </a:xfrm>
          <a:custGeom>
            <a:avLst/>
            <a:gdLst/>
            <a:ahLst/>
            <a:cxnLst/>
            <a:rect l="l" t="t" r="r" b="b"/>
            <a:pathLst>
              <a:path w="373380" h="490854">
                <a:moveTo>
                  <a:pt x="0" y="0"/>
                </a:moveTo>
                <a:lnTo>
                  <a:pt x="363994" y="0"/>
                </a:lnTo>
                <a:lnTo>
                  <a:pt x="363994" y="82931"/>
                </a:lnTo>
                <a:lnTo>
                  <a:pt x="99110" y="82931"/>
                </a:lnTo>
                <a:lnTo>
                  <a:pt x="99110" y="191770"/>
                </a:lnTo>
                <a:lnTo>
                  <a:pt x="345579" y="191770"/>
                </a:lnTo>
                <a:lnTo>
                  <a:pt x="345579" y="274574"/>
                </a:lnTo>
                <a:lnTo>
                  <a:pt x="99110" y="274574"/>
                </a:lnTo>
                <a:lnTo>
                  <a:pt x="99110" y="408178"/>
                </a:lnTo>
                <a:lnTo>
                  <a:pt x="373367" y="408178"/>
                </a:lnTo>
                <a:lnTo>
                  <a:pt x="373367" y="490855"/>
                </a:lnTo>
                <a:lnTo>
                  <a:pt x="0" y="490855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675503" y="4598796"/>
            <a:ext cx="328295" cy="501650"/>
          </a:xfrm>
          <a:custGeom>
            <a:avLst/>
            <a:gdLst/>
            <a:ahLst/>
            <a:cxnLst/>
            <a:rect l="l" t="t" r="r" b="b"/>
            <a:pathLst>
              <a:path w="328295" h="501650">
                <a:moveTo>
                  <a:pt x="179577" y="0"/>
                </a:moveTo>
                <a:lnTo>
                  <a:pt x="230631" y="7810"/>
                </a:lnTo>
                <a:lnTo>
                  <a:pt x="272161" y="31241"/>
                </a:lnTo>
                <a:lnTo>
                  <a:pt x="302148" y="69659"/>
                </a:lnTo>
                <a:lnTo>
                  <a:pt x="318897" y="122173"/>
                </a:lnTo>
                <a:lnTo>
                  <a:pt x="227711" y="132206"/>
                </a:lnTo>
                <a:lnTo>
                  <a:pt x="225403" y="119110"/>
                </a:lnTo>
                <a:lnTo>
                  <a:pt x="221726" y="107823"/>
                </a:lnTo>
                <a:lnTo>
                  <a:pt x="194182" y="80676"/>
                </a:lnTo>
                <a:lnTo>
                  <a:pt x="173862" y="77342"/>
                </a:lnTo>
                <a:lnTo>
                  <a:pt x="159502" y="79011"/>
                </a:lnTo>
                <a:lnTo>
                  <a:pt x="123444" y="104139"/>
                </a:lnTo>
                <a:lnTo>
                  <a:pt x="106680" y="145367"/>
                </a:lnTo>
                <a:lnTo>
                  <a:pt x="97536" y="215645"/>
                </a:lnTo>
                <a:lnTo>
                  <a:pt x="116153" y="197477"/>
                </a:lnTo>
                <a:lnTo>
                  <a:pt x="136937" y="184499"/>
                </a:lnTo>
                <a:lnTo>
                  <a:pt x="184912" y="174116"/>
                </a:lnTo>
                <a:lnTo>
                  <a:pt x="239585" y="185340"/>
                </a:lnTo>
                <a:lnTo>
                  <a:pt x="285876" y="218947"/>
                </a:lnTo>
                <a:lnTo>
                  <a:pt x="317373" y="270382"/>
                </a:lnTo>
                <a:lnTo>
                  <a:pt x="327913" y="334771"/>
                </a:lnTo>
                <a:lnTo>
                  <a:pt x="325151" y="370611"/>
                </a:lnTo>
                <a:lnTo>
                  <a:pt x="303053" y="431051"/>
                </a:lnTo>
                <a:lnTo>
                  <a:pt x="260048" y="475605"/>
                </a:lnTo>
                <a:lnTo>
                  <a:pt x="203279" y="498413"/>
                </a:lnTo>
                <a:lnTo>
                  <a:pt x="170180" y="501269"/>
                </a:lnTo>
                <a:lnTo>
                  <a:pt x="134675" y="497651"/>
                </a:lnTo>
                <a:lnTo>
                  <a:pt x="73525" y="468747"/>
                </a:lnTo>
                <a:lnTo>
                  <a:pt x="26949" y="410003"/>
                </a:lnTo>
                <a:lnTo>
                  <a:pt x="11985" y="367283"/>
                </a:lnTo>
                <a:lnTo>
                  <a:pt x="2998" y="315325"/>
                </a:lnTo>
                <a:lnTo>
                  <a:pt x="0" y="254126"/>
                </a:lnTo>
                <a:lnTo>
                  <a:pt x="3119" y="191383"/>
                </a:lnTo>
                <a:lnTo>
                  <a:pt x="12477" y="138033"/>
                </a:lnTo>
                <a:lnTo>
                  <a:pt x="28074" y="94089"/>
                </a:lnTo>
                <a:lnTo>
                  <a:pt x="49911" y="59562"/>
                </a:lnTo>
                <a:lnTo>
                  <a:pt x="107267" y="14874"/>
                </a:lnTo>
                <a:lnTo>
                  <a:pt x="141547" y="3716"/>
                </a:lnTo>
                <a:lnTo>
                  <a:pt x="179577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795648" y="4598796"/>
            <a:ext cx="215900" cy="493395"/>
          </a:xfrm>
          <a:custGeom>
            <a:avLst/>
            <a:gdLst/>
            <a:ahLst/>
            <a:cxnLst/>
            <a:rect l="l" t="t" r="r" b="b"/>
            <a:pathLst>
              <a:path w="215900" h="493395">
                <a:moveTo>
                  <a:pt x="139318" y="0"/>
                </a:moveTo>
                <a:lnTo>
                  <a:pt x="215646" y="0"/>
                </a:lnTo>
                <a:lnTo>
                  <a:pt x="215646" y="492886"/>
                </a:lnTo>
                <a:lnTo>
                  <a:pt x="121538" y="492886"/>
                </a:lnTo>
                <a:lnTo>
                  <a:pt x="121538" y="138302"/>
                </a:lnTo>
                <a:lnTo>
                  <a:pt x="94654" y="160829"/>
                </a:lnTo>
                <a:lnTo>
                  <a:pt x="65436" y="180212"/>
                </a:lnTo>
                <a:lnTo>
                  <a:pt x="33885" y="196453"/>
                </a:lnTo>
                <a:lnTo>
                  <a:pt x="0" y="209550"/>
                </a:lnTo>
                <a:lnTo>
                  <a:pt x="0" y="124205"/>
                </a:lnTo>
                <a:lnTo>
                  <a:pt x="18859" y="116847"/>
                </a:lnTo>
                <a:lnTo>
                  <a:pt x="38481" y="106775"/>
                </a:lnTo>
                <a:lnTo>
                  <a:pt x="80010" y="78485"/>
                </a:lnTo>
                <a:lnTo>
                  <a:pt x="116474" y="42005"/>
                </a:lnTo>
                <a:lnTo>
                  <a:pt x="129605" y="21693"/>
                </a:lnTo>
                <a:lnTo>
                  <a:pt x="139318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908513" y="4496561"/>
            <a:ext cx="1066800" cy="0"/>
          </a:xfrm>
          <a:custGeom>
            <a:avLst/>
            <a:gdLst/>
            <a:ahLst/>
            <a:cxnLst/>
            <a:rect l="l" t="t" r="r" b="b"/>
            <a:pathLst>
              <a:path w="1066800">
                <a:moveTo>
                  <a:pt x="0" y="0"/>
                </a:moveTo>
                <a:lnTo>
                  <a:pt x="1066800" y="0"/>
                </a:lnTo>
              </a:path>
            </a:pathLst>
          </a:custGeom>
          <a:ln w="10668">
            <a:solidFill>
              <a:srgbClr val="EFA1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791510" y="4496561"/>
            <a:ext cx="685800" cy="0"/>
          </a:xfrm>
          <a:custGeom>
            <a:avLst/>
            <a:gdLst/>
            <a:ahLst/>
            <a:cxnLst/>
            <a:rect l="l" t="t" r="r" b="b"/>
            <a:pathLst>
              <a:path w="685800">
                <a:moveTo>
                  <a:pt x="0" y="0"/>
                </a:moveTo>
                <a:lnTo>
                  <a:pt x="685800" y="0"/>
                </a:lnTo>
              </a:path>
            </a:pathLst>
          </a:custGeom>
          <a:ln w="10668">
            <a:solidFill>
              <a:srgbClr val="EFA1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15112" y="5344667"/>
            <a:ext cx="8628888" cy="121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3776" y="473963"/>
            <a:ext cx="8157972" cy="655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07340" y="1456385"/>
            <a:ext cx="8290559" cy="3757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095" indent="-113030">
              <a:lnSpc>
                <a:spcPct val="100000"/>
              </a:lnSpc>
              <a:spcBef>
                <a:spcPts val="100"/>
              </a:spcBef>
              <a:buClr>
                <a:srgbClr val="EFA12D"/>
              </a:buClr>
              <a:buSzPct val="66666"/>
              <a:buFont typeface="Arial"/>
              <a:buChar char="•"/>
              <a:tabLst>
                <a:tab pos="125730" algn="l"/>
              </a:tabLst>
            </a:pPr>
            <a:r>
              <a:rPr sz="3600" b="1" dirty="0">
                <a:solidFill>
                  <a:srgbClr val="443329"/>
                </a:solidFill>
                <a:latin typeface="Arial"/>
                <a:cs typeface="Arial"/>
              </a:rPr>
              <a:t>Step 2- </a:t>
            </a:r>
            <a:r>
              <a:rPr sz="3600" b="1" spc="-70" dirty="0">
                <a:solidFill>
                  <a:srgbClr val="443329"/>
                </a:solidFill>
                <a:latin typeface="Arial"/>
                <a:cs typeface="Arial"/>
              </a:rPr>
              <a:t>Take</a:t>
            </a:r>
            <a:r>
              <a:rPr sz="3600" b="1" spc="-25" dirty="0">
                <a:solidFill>
                  <a:srgbClr val="443329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443329"/>
                </a:solidFill>
                <a:latin typeface="Arial"/>
                <a:cs typeface="Arial"/>
              </a:rPr>
              <a:t>576</a:t>
            </a:r>
            <a:endParaRPr sz="3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EFA12D"/>
              </a:buClr>
              <a:buFont typeface="Arial"/>
              <a:buChar char="•"/>
            </a:pPr>
            <a:endParaRPr sz="5250" dirty="0">
              <a:latin typeface="Arial"/>
              <a:cs typeface="Arial"/>
            </a:endParaRPr>
          </a:p>
          <a:p>
            <a:pPr marL="125095" indent="-113030">
              <a:lnSpc>
                <a:spcPct val="100000"/>
              </a:lnSpc>
              <a:buClr>
                <a:srgbClr val="EFA12D"/>
              </a:buClr>
              <a:buSzPct val="66666"/>
              <a:buFont typeface="Arial"/>
              <a:buChar char="•"/>
              <a:tabLst>
                <a:tab pos="125730" algn="l"/>
              </a:tabLst>
            </a:pPr>
            <a:r>
              <a:rPr sz="3600" b="1" dirty="0">
                <a:solidFill>
                  <a:srgbClr val="443329"/>
                </a:solidFill>
                <a:latin typeface="Arial"/>
                <a:cs typeface="Arial"/>
              </a:rPr>
              <a:t>The </a:t>
            </a:r>
            <a:r>
              <a:rPr sz="3600" b="1" spc="-5" dirty="0">
                <a:solidFill>
                  <a:srgbClr val="443329"/>
                </a:solidFill>
                <a:latin typeface="Arial"/>
                <a:cs typeface="Arial"/>
              </a:rPr>
              <a:t>digit </a:t>
            </a:r>
            <a:r>
              <a:rPr sz="3600" b="1" dirty="0">
                <a:solidFill>
                  <a:srgbClr val="443329"/>
                </a:solidFill>
                <a:latin typeface="Arial"/>
                <a:cs typeface="Arial"/>
              </a:rPr>
              <a:t>is 6 </a:t>
            </a:r>
            <a:r>
              <a:rPr sz="3600" b="1" spc="-5" dirty="0">
                <a:solidFill>
                  <a:srgbClr val="443329"/>
                </a:solidFill>
                <a:latin typeface="Arial"/>
                <a:cs typeface="Arial"/>
              </a:rPr>
              <a:t>at </a:t>
            </a:r>
            <a:r>
              <a:rPr sz="3600" b="1" spc="-30" dirty="0">
                <a:solidFill>
                  <a:srgbClr val="443329"/>
                </a:solidFill>
                <a:latin typeface="Arial"/>
                <a:cs typeface="Arial"/>
              </a:rPr>
              <a:t>one’s</a:t>
            </a:r>
            <a:r>
              <a:rPr sz="3600" b="1" spc="-20" dirty="0">
                <a:solidFill>
                  <a:srgbClr val="443329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443329"/>
                </a:solidFill>
                <a:latin typeface="Arial"/>
                <a:cs typeface="Arial"/>
              </a:rPr>
              <a:t>place.</a:t>
            </a:r>
            <a:endParaRPr sz="3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EFA12D"/>
              </a:buClr>
              <a:buFont typeface="Arial"/>
              <a:buChar char="•"/>
            </a:pPr>
            <a:endParaRPr sz="525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  <a:buClr>
                <a:srgbClr val="EFA12D"/>
              </a:buClr>
              <a:buSzPct val="66666"/>
              <a:buFont typeface="Arial"/>
              <a:buChar char="•"/>
              <a:tabLst>
                <a:tab pos="125730" algn="l"/>
              </a:tabLst>
            </a:pPr>
            <a:r>
              <a:rPr sz="3600" b="1" spc="-35" dirty="0">
                <a:solidFill>
                  <a:srgbClr val="443329"/>
                </a:solidFill>
                <a:latin typeface="Arial"/>
                <a:cs typeface="Arial"/>
              </a:rPr>
              <a:t>We </a:t>
            </a:r>
            <a:r>
              <a:rPr sz="3600" b="1" spc="-5" dirty="0">
                <a:solidFill>
                  <a:srgbClr val="443329"/>
                </a:solidFill>
                <a:latin typeface="Arial"/>
                <a:cs typeface="Arial"/>
              </a:rPr>
              <a:t>will </a:t>
            </a:r>
            <a:r>
              <a:rPr sz="3600" b="1" dirty="0">
                <a:solidFill>
                  <a:srgbClr val="443329"/>
                </a:solidFill>
                <a:latin typeface="Arial"/>
                <a:cs typeface="Arial"/>
              </a:rPr>
              <a:t>now take 6 </a:t>
            </a:r>
            <a:r>
              <a:rPr sz="3600" b="1" spc="-5" dirty="0">
                <a:solidFill>
                  <a:srgbClr val="443329"/>
                </a:solidFill>
                <a:latin typeface="Arial"/>
                <a:cs typeface="Arial"/>
              </a:rPr>
              <a:t>as required </a:t>
            </a:r>
            <a:r>
              <a:rPr sz="3600" b="1" spc="-30" dirty="0">
                <a:solidFill>
                  <a:srgbClr val="443329"/>
                </a:solidFill>
                <a:latin typeface="Arial"/>
                <a:cs typeface="Arial"/>
              </a:rPr>
              <a:t>cube’s  </a:t>
            </a:r>
            <a:r>
              <a:rPr sz="3600" b="1" dirty="0">
                <a:solidFill>
                  <a:srgbClr val="443329"/>
                </a:solidFill>
                <a:latin typeface="Arial"/>
                <a:cs typeface="Arial"/>
              </a:rPr>
              <a:t>one</a:t>
            </a:r>
            <a:r>
              <a:rPr sz="3600" b="1" spc="-5" dirty="0">
                <a:solidFill>
                  <a:srgbClr val="443329"/>
                </a:solidFill>
                <a:latin typeface="Arial"/>
                <a:cs typeface="Arial"/>
              </a:rPr>
              <a:t> place.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0748" y="5667578"/>
            <a:ext cx="5878893" cy="6265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88482" y="6233159"/>
            <a:ext cx="391160" cy="60960"/>
          </a:xfrm>
          <a:custGeom>
            <a:avLst/>
            <a:gdLst/>
            <a:ahLst/>
            <a:cxnLst/>
            <a:rect l="l" t="t" r="r" b="b"/>
            <a:pathLst>
              <a:path w="391160" h="60960">
                <a:moveTo>
                  <a:pt x="0" y="0"/>
                </a:moveTo>
                <a:lnTo>
                  <a:pt x="391159" y="0"/>
                </a:lnTo>
                <a:lnTo>
                  <a:pt x="391159" y="60947"/>
                </a:lnTo>
                <a:lnTo>
                  <a:pt x="0" y="60947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31967" y="5947181"/>
            <a:ext cx="343535" cy="86995"/>
          </a:xfrm>
          <a:custGeom>
            <a:avLst/>
            <a:gdLst/>
            <a:ahLst/>
            <a:cxnLst/>
            <a:rect l="l" t="t" r="r" b="b"/>
            <a:pathLst>
              <a:path w="343535" h="86995">
                <a:moveTo>
                  <a:pt x="0" y="0"/>
                </a:moveTo>
                <a:lnTo>
                  <a:pt x="343281" y="0"/>
                </a:lnTo>
                <a:lnTo>
                  <a:pt x="343281" y="86728"/>
                </a:lnTo>
                <a:lnTo>
                  <a:pt x="0" y="86728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48105" y="5863158"/>
            <a:ext cx="168656" cy="2343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46573" y="5861481"/>
            <a:ext cx="151257" cy="940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46270" y="5861481"/>
            <a:ext cx="168021" cy="2360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22092" y="5861481"/>
            <a:ext cx="168020" cy="2360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36773" y="5861481"/>
            <a:ext cx="151256" cy="940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60361" y="5861481"/>
            <a:ext cx="151320" cy="940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41064" y="5802858"/>
            <a:ext cx="323850" cy="363855"/>
          </a:xfrm>
          <a:custGeom>
            <a:avLst/>
            <a:gdLst/>
            <a:ahLst/>
            <a:cxnLst/>
            <a:rect l="l" t="t" r="r" b="b"/>
            <a:pathLst>
              <a:path w="323850" h="363854">
                <a:moveTo>
                  <a:pt x="0" y="0"/>
                </a:moveTo>
                <a:lnTo>
                  <a:pt x="94107" y="0"/>
                </a:lnTo>
                <a:lnTo>
                  <a:pt x="94107" y="163410"/>
                </a:lnTo>
                <a:lnTo>
                  <a:pt x="94420" y="197286"/>
                </a:lnTo>
                <a:lnTo>
                  <a:pt x="97000" y="243245"/>
                </a:lnTo>
                <a:lnTo>
                  <a:pt x="118237" y="282117"/>
                </a:lnTo>
                <a:lnTo>
                  <a:pt x="153035" y="291998"/>
                </a:lnTo>
                <a:lnTo>
                  <a:pt x="164746" y="291172"/>
                </a:lnTo>
                <a:lnTo>
                  <a:pt x="204999" y="271762"/>
                </a:lnTo>
                <a:lnTo>
                  <a:pt x="225397" y="232613"/>
                </a:lnTo>
                <a:lnTo>
                  <a:pt x="228913" y="184646"/>
                </a:lnTo>
                <a:lnTo>
                  <a:pt x="229362" y="150025"/>
                </a:lnTo>
                <a:lnTo>
                  <a:pt x="229362" y="0"/>
                </a:lnTo>
                <a:lnTo>
                  <a:pt x="323469" y="0"/>
                </a:lnTo>
                <a:lnTo>
                  <a:pt x="323469" y="355625"/>
                </a:lnTo>
                <a:lnTo>
                  <a:pt x="236093" y="355625"/>
                </a:lnTo>
                <a:lnTo>
                  <a:pt x="236093" y="302386"/>
                </a:lnTo>
                <a:lnTo>
                  <a:pt x="225615" y="315862"/>
                </a:lnTo>
                <a:lnTo>
                  <a:pt x="185038" y="347256"/>
                </a:lnTo>
                <a:lnTo>
                  <a:pt x="135550" y="362638"/>
                </a:lnTo>
                <a:lnTo>
                  <a:pt x="118237" y="363664"/>
                </a:lnTo>
                <a:lnTo>
                  <a:pt x="100728" y="362681"/>
                </a:lnTo>
                <a:lnTo>
                  <a:pt x="53848" y="347929"/>
                </a:lnTo>
                <a:lnTo>
                  <a:pt x="20058" y="317155"/>
                </a:lnTo>
                <a:lnTo>
                  <a:pt x="3159" y="269814"/>
                </a:lnTo>
                <a:lnTo>
                  <a:pt x="0" y="225031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14295" y="5802858"/>
            <a:ext cx="94615" cy="356235"/>
          </a:xfrm>
          <a:custGeom>
            <a:avLst/>
            <a:gdLst/>
            <a:ahLst/>
            <a:cxnLst/>
            <a:rect l="l" t="t" r="r" b="b"/>
            <a:pathLst>
              <a:path w="94614" h="356235">
                <a:moveTo>
                  <a:pt x="0" y="0"/>
                </a:moveTo>
                <a:lnTo>
                  <a:pt x="94106" y="0"/>
                </a:lnTo>
                <a:lnTo>
                  <a:pt x="94106" y="355625"/>
                </a:lnTo>
                <a:lnTo>
                  <a:pt x="0" y="355625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93164" y="5802858"/>
            <a:ext cx="323850" cy="363855"/>
          </a:xfrm>
          <a:custGeom>
            <a:avLst/>
            <a:gdLst/>
            <a:ahLst/>
            <a:cxnLst/>
            <a:rect l="l" t="t" r="r" b="b"/>
            <a:pathLst>
              <a:path w="323850" h="363854">
                <a:moveTo>
                  <a:pt x="0" y="0"/>
                </a:moveTo>
                <a:lnTo>
                  <a:pt x="94106" y="0"/>
                </a:lnTo>
                <a:lnTo>
                  <a:pt x="94106" y="163410"/>
                </a:lnTo>
                <a:lnTo>
                  <a:pt x="94420" y="197286"/>
                </a:lnTo>
                <a:lnTo>
                  <a:pt x="97000" y="243245"/>
                </a:lnTo>
                <a:lnTo>
                  <a:pt x="118237" y="282117"/>
                </a:lnTo>
                <a:lnTo>
                  <a:pt x="153035" y="291998"/>
                </a:lnTo>
                <a:lnTo>
                  <a:pt x="164746" y="291172"/>
                </a:lnTo>
                <a:lnTo>
                  <a:pt x="204999" y="271762"/>
                </a:lnTo>
                <a:lnTo>
                  <a:pt x="225397" y="232613"/>
                </a:lnTo>
                <a:lnTo>
                  <a:pt x="228913" y="184646"/>
                </a:lnTo>
                <a:lnTo>
                  <a:pt x="229362" y="150025"/>
                </a:lnTo>
                <a:lnTo>
                  <a:pt x="229362" y="0"/>
                </a:lnTo>
                <a:lnTo>
                  <a:pt x="323469" y="0"/>
                </a:lnTo>
                <a:lnTo>
                  <a:pt x="323469" y="355625"/>
                </a:lnTo>
                <a:lnTo>
                  <a:pt x="236093" y="355625"/>
                </a:lnTo>
                <a:lnTo>
                  <a:pt x="236093" y="302386"/>
                </a:lnTo>
                <a:lnTo>
                  <a:pt x="225615" y="315862"/>
                </a:lnTo>
                <a:lnTo>
                  <a:pt x="185038" y="347256"/>
                </a:lnTo>
                <a:lnTo>
                  <a:pt x="135550" y="362638"/>
                </a:lnTo>
                <a:lnTo>
                  <a:pt x="118237" y="363664"/>
                </a:lnTo>
                <a:lnTo>
                  <a:pt x="100728" y="362681"/>
                </a:lnTo>
                <a:lnTo>
                  <a:pt x="53848" y="347929"/>
                </a:lnTo>
                <a:lnTo>
                  <a:pt x="20058" y="317155"/>
                </a:lnTo>
                <a:lnTo>
                  <a:pt x="3159" y="269814"/>
                </a:lnTo>
                <a:lnTo>
                  <a:pt x="0" y="225031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331967" y="5798845"/>
            <a:ext cx="343535" cy="86995"/>
          </a:xfrm>
          <a:custGeom>
            <a:avLst/>
            <a:gdLst/>
            <a:ahLst/>
            <a:cxnLst/>
            <a:rect l="l" t="t" r="r" b="b"/>
            <a:pathLst>
              <a:path w="343535" h="86995">
                <a:moveTo>
                  <a:pt x="0" y="0"/>
                </a:moveTo>
                <a:lnTo>
                  <a:pt x="343281" y="0"/>
                </a:lnTo>
                <a:lnTo>
                  <a:pt x="343281" y="86385"/>
                </a:lnTo>
                <a:lnTo>
                  <a:pt x="0" y="86385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753736" y="5794819"/>
            <a:ext cx="332740" cy="372110"/>
          </a:xfrm>
          <a:custGeom>
            <a:avLst/>
            <a:gdLst/>
            <a:ahLst/>
            <a:cxnLst/>
            <a:rect l="l" t="t" r="r" b="b"/>
            <a:pathLst>
              <a:path w="332739" h="372110">
                <a:moveTo>
                  <a:pt x="163067" y="0"/>
                </a:moveTo>
                <a:lnTo>
                  <a:pt x="234124" y="13104"/>
                </a:lnTo>
                <a:lnTo>
                  <a:pt x="288416" y="52412"/>
                </a:lnTo>
                <a:lnTo>
                  <a:pt x="322278" y="118756"/>
                </a:lnTo>
                <a:lnTo>
                  <a:pt x="330261" y="162382"/>
                </a:lnTo>
                <a:lnTo>
                  <a:pt x="332232" y="212979"/>
                </a:lnTo>
                <a:lnTo>
                  <a:pt x="96520" y="212979"/>
                </a:lnTo>
                <a:lnTo>
                  <a:pt x="98303" y="232743"/>
                </a:lnTo>
                <a:lnTo>
                  <a:pt x="119252" y="278104"/>
                </a:lnTo>
                <a:lnTo>
                  <a:pt x="157936" y="299928"/>
                </a:lnTo>
                <a:lnTo>
                  <a:pt x="173482" y="301383"/>
                </a:lnTo>
                <a:lnTo>
                  <a:pt x="184100" y="300629"/>
                </a:lnTo>
                <a:lnTo>
                  <a:pt x="217763" y="282375"/>
                </a:lnTo>
                <a:lnTo>
                  <a:pt x="233425" y="250482"/>
                </a:lnTo>
                <a:lnTo>
                  <a:pt x="327151" y="266217"/>
                </a:lnTo>
                <a:lnTo>
                  <a:pt x="303926" y="311632"/>
                </a:lnTo>
                <a:lnTo>
                  <a:pt x="270128" y="344741"/>
                </a:lnTo>
                <a:lnTo>
                  <a:pt x="226202" y="364961"/>
                </a:lnTo>
                <a:lnTo>
                  <a:pt x="172465" y="371703"/>
                </a:lnTo>
                <a:lnTo>
                  <a:pt x="129101" y="367915"/>
                </a:lnTo>
                <a:lnTo>
                  <a:pt x="91773" y="356549"/>
                </a:lnTo>
                <a:lnTo>
                  <a:pt x="35178" y="311086"/>
                </a:lnTo>
                <a:lnTo>
                  <a:pt x="8826" y="256171"/>
                </a:lnTo>
                <a:lnTo>
                  <a:pt x="0" y="188531"/>
                </a:lnTo>
                <a:lnTo>
                  <a:pt x="2901" y="146723"/>
                </a:lnTo>
                <a:lnTo>
                  <a:pt x="26038" y="77490"/>
                </a:lnTo>
                <a:lnTo>
                  <a:pt x="70895" y="28160"/>
                </a:lnTo>
                <a:lnTo>
                  <a:pt x="129327" y="3128"/>
                </a:lnTo>
                <a:lnTo>
                  <a:pt x="163067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541267" y="5794819"/>
            <a:ext cx="335915" cy="372110"/>
          </a:xfrm>
          <a:custGeom>
            <a:avLst/>
            <a:gdLst/>
            <a:ahLst/>
            <a:cxnLst/>
            <a:rect l="l" t="t" r="r" b="b"/>
            <a:pathLst>
              <a:path w="335914" h="372110">
                <a:moveTo>
                  <a:pt x="172466" y="0"/>
                </a:moveTo>
                <a:lnTo>
                  <a:pt x="230759" y="6991"/>
                </a:lnTo>
                <a:lnTo>
                  <a:pt x="275717" y="27965"/>
                </a:lnTo>
                <a:lnTo>
                  <a:pt x="308705" y="63249"/>
                </a:lnTo>
                <a:lnTo>
                  <a:pt x="330835" y="113182"/>
                </a:lnTo>
                <a:lnTo>
                  <a:pt x="238125" y="129933"/>
                </a:lnTo>
                <a:lnTo>
                  <a:pt x="235005" y="116894"/>
                </a:lnTo>
                <a:lnTo>
                  <a:pt x="230409" y="105570"/>
                </a:lnTo>
                <a:lnTo>
                  <a:pt x="197754" y="77519"/>
                </a:lnTo>
                <a:lnTo>
                  <a:pt x="173862" y="74002"/>
                </a:lnTo>
                <a:lnTo>
                  <a:pt x="157144" y="75521"/>
                </a:lnTo>
                <a:lnTo>
                  <a:pt x="117729" y="98285"/>
                </a:lnTo>
                <a:lnTo>
                  <a:pt x="98083" y="153067"/>
                </a:lnTo>
                <a:lnTo>
                  <a:pt x="96774" y="179489"/>
                </a:lnTo>
                <a:lnTo>
                  <a:pt x="98107" y="208809"/>
                </a:lnTo>
                <a:lnTo>
                  <a:pt x="108775" y="253514"/>
                </a:lnTo>
                <a:lnTo>
                  <a:pt x="142954" y="288488"/>
                </a:lnTo>
                <a:lnTo>
                  <a:pt x="175133" y="295021"/>
                </a:lnTo>
                <a:lnTo>
                  <a:pt x="187946" y="294068"/>
                </a:lnTo>
                <a:lnTo>
                  <a:pt x="226933" y="270791"/>
                </a:lnTo>
                <a:lnTo>
                  <a:pt x="243078" y="227380"/>
                </a:lnTo>
                <a:lnTo>
                  <a:pt x="335534" y="243116"/>
                </a:lnTo>
                <a:lnTo>
                  <a:pt x="314578" y="298953"/>
                </a:lnTo>
                <a:lnTo>
                  <a:pt x="280289" y="339217"/>
                </a:lnTo>
                <a:lnTo>
                  <a:pt x="232505" y="363580"/>
                </a:lnTo>
                <a:lnTo>
                  <a:pt x="170815" y="371703"/>
                </a:lnTo>
                <a:lnTo>
                  <a:pt x="133758" y="368627"/>
                </a:lnTo>
                <a:lnTo>
                  <a:pt x="71552" y="344014"/>
                </a:lnTo>
                <a:lnTo>
                  <a:pt x="26092" y="295501"/>
                </a:lnTo>
                <a:lnTo>
                  <a:pt x="2903" y="227354"/>
                </a:lnTo>
                <a:lnTo>
                  <a:pt x="0" y="186182"/>
                </a:lnTo>
                <a:lnTo>
                  <a:pt x="2907" y="144586"/>
                </a:lnTo>
                <a:lnTo>
                  <a:pt x="26199" y="76025"/>
                </a:lnTo>
                <a:lnTo>
                  <a:pt x="71899" y="27598"/>
                </a:lnTo>
                <a:lnTo>
                  <a:pt x="134816" y="3066"/>
                </a:lnTo>
                <a:lnTo>
                  <a:pt x="172466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543936" y="5794819"/>
            <a:ext cx="332740" cy="372110"/>
          </a:xfrm>
          <a:custGeom>
            <a:avLst/>
            <a:gdLst/>
            <a:ahLst/>
            <a:cxnLst/>
            <a:rect l="l" t="t" r="r" b="b"/>
            <a:pathLst>
              <a:path w="332739" h="372110">
                <a:moveTo>
                  <a:pt x="163068" y="0"/>
                </a:moveTo>
                <a:lnTo>
                  <a:pt x="234124" y="13104"/>
                </a:lnTo>
                <a:lnTo>
                  <a:pt x="288417" y="52412"/>
                </a:lnTo>
                <a:lnTo>
                  <a:pt x="322278" y="118756"/>
                </a:lnTo>
                <a:lnTo>
                  <a:pt x="330261" y="162382"/>
                </a:lnTo>
                <a:lnTo>
                  <a:pt x="332231" y="212979"/>
                </a:lnTo>
                <a:lnTo>
                  <a:pt x="96519" y="212979"/>
                </a:lnTo>
                <a:lnTo>
                  <a:pt x="98303" y="232743"/>
                </a:lnTo>
                <a:lnTo>
                  <a:pt x="119252" y="278104"/>
                </a:lnTo>
                <a:lnTo>
                  <a:pt x="157936" y="299928"/>
                </a:lnTo>
                <a:lnTo>
                  <a:pt x="173481" y="301383"/>
                </a:lnTo>
                <a:lnTo>
                  <a:pt x="184100" y="300629"/>
                </a:lnTo>
                <a:lnTo>
                  <a:pt x="217763" y="282375"/>
                </a:lnTo>
                <a:lnTo>
                  <a:pt x="233425" y="250482"/>
                </a:lnTo>
                <a:lnTo>
                  <a:pt x="327151" y="266217"/>
                </a:lnTo>
                <a:lnTo>
                  <a:pt x="303926" y="311632"/>
                </a:lnTo>
                <a:lnTo>
                  <a:pt x="270129" y="344741"/>
                </a:lnTo>
                <a:lnTo>
                  <a:pt x="226202" y="364961"/>
                </a:lnTo>
                <a:lnTo>
                  <a:pt x="172465" y="371703"/>
                </a:lnTo>
                <a:lnTo>
                  <a:pt x="129101" y="367915"/>
                </a:lnTo>
                <a:lnTo>
                  <a:pt x="91773" y="356549"/>
                </a:lnTo>
                <a:lnTo>
                  <a:pt x="35179" y="311086"/>
                </a:lnTo>
                <a:lnTo>
                  <a:pt x="8826" y="256171"/>
                </a:lnTo>
                <a:lnTo>
                  <a:pt x="0" y="188531"/>
                </a:lnTo>
                <a:lnTo>
                  <a:pt x="2901" y="146723"/>
                </a:lnTo>
                <a:lnTo>
                  <a:pt x="26038" y="77490"/>
                </a:lnTo>
                <a:lnTo>
                  <a:pt x="70895" y="28160"/>
                </a:lnTo>
                <a:lnTo>
                  <a:pt x="129327" y="3128"/>
                </a:lnTo>
                <a:lnTo>
                  <a:pt x="163068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300732" y="5794819"/>
            <a:ext cx="230504" cy="363855"/>
          </a:xfrm>
          <a:custGeom>
            <a:avLst/>
            <a:gdLst/>
            <a:ahLst/>
            <a:cxnLst/>
            <a:rect l="l" t="t" r="r" b="b"/>
            <a:pathLst>
              <a:path w="230505" h="363854">
                <a:moveTo>
                  <a:pt x="168401" y="0"/>
                </a:moveTo>
                <a:lnTo>
                  <a:pt x="184354" y="1109"/>
                </a:lnTo>
                <a:lnTo>
                  <a:pt x="200009" y="4438"/>
                </a:lnTo>
                <a:lnTo>
                  <a:pt x="215354" y="9986"/>
                </a:lnTo>
                <a:lnTo>
                  <a:pt x="230378" y="17754"/>
                </a:lnTo>
                <a:lnTo>
                  <a:pt x="201294" y="99796"/>
                </a:lnTo>
                <a:lnTo>
                  <a:pt x="189603" y="93055"/>
                </a:lnTo>
                <a:lnTo>
                  <a:pt x="178339" y="88241"/>
                </a:lnTo>
                <a:lnTo>
                  <a:pt x="167505" y="85353"/>
                </a:lnTo>
                <a:lnTo>
                  <a:pt x="157099" y="84391"/>
                </a:lnTo>
                <a:lnTo>
                  <a:pt x="147574" y="85070"/>
                </a:lnTo>
                <a:lnTo>
                  <a:pt x="111299" y="110551"/>
                </a:lnTo>
                <a:lnTo>
                  <a:pt x="98553" y="152743"/>
                </a:lnTo>
                <a:lnTo>
                  <a:pt x="94605" y="212351"/>
                </a:lnTo>
                <a:lnTo>
                  <a:pt x="94106" y="253834"/>
                </a:lnTo>
                <a:lnTo>
                  <a:pt x="94106" y="363664"/>
                </a:lnTo>
                <a:lnTo>
                  <a:pt x="0" y="363664"/>
                </a:lnTo>
                <a:lnTo>
                  <a:pt x="0" y="8039"/>
                </a:lnTo>
                <a:lnTo>
                  <a:pt x="87375" y="8039"/>
                </a:lnTo>
                <a:lnTo>
                  <a:pt x="87375" y="58597"/>
                </a:lnTo>
                <a:lnTo>
                  <a:pt x="98329" y="42215"/>
                </a:lnTo>
                <a:lnTo>
                  <a:pt x="127762" y="11391"/>
                </a:lnTo>
                <a:lnTo>
                  <a:pt x="157354" y="711"/>
                </a:lnTo>
                <a:lnTo>
                  <a:pt x="168401" y="0"/>
                </a:lnTo>
                <a:close/>
              </a:path>
            </a:pathLst>
          </a:custGeom>
          <a:ln w="10667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57287" y="5794819"/>
            <a:ext cx="345440" cy="499109"/>
          </a:xfrm>
          <a:custGeom>
            <a:avLst/>
            <a:gdLst/>
            <a:ahLst/>
            <a:cxnLst/>
            <a:rect l="l" t="t" r="r" b="b"/>
            <a:pathLst>
              <a:path w="345440" h="499110">
                <a:moveTo>
                  <a:pt x="151015" y="0"/>
                </a:moveTo>
                <a:lnTo>
                  <a:pt x="198914" y="8481"/>
                </a:lnTo>
                <a:lnTo>
                  <a:pt x="236947" y="33993"/>
                </a:lnTo>
                <a:lnTo>
                  <a:pt x="258457" y="60617"/>
                </a:lnTo>
                <a:lnTo>
                  <a:pt x="258457" y="8039"/>
                </a:lnTo>
                <a:lnTo>
                  <a:pt x="345198" y="8039"/>
                </a:lnTo>
                <a:lnTo>
                  <a:pt x="345198" y="498944"/>
                </a:lnTo>
                <a:lnTo>
                  <a:pt x="251091" y="498944"/>
                </a:lnTo>
                <a:lnTo>
                  <a:pt x="251091" y="320128"/>
                </a:lnTo>
                <a:lnTo>
                  <a:pt x="241356" y="331399"/>
                </a:lnTo>
                <a:lnTo>
                  <a:pt x="205244" y="357809"/>
                </a:lnTo>
                <a:lnTo>
                  <a:pt x="161685" y="370834"/>
                </a:lnTo>
                <a:lnTo>
                  <a:pt x="146062" y="371703"/>
                </a:lnTo>
                <a:lnTo>
                  <a:pt x="117035" y="368856"/>
                </a:lnTo>
                <a:lnTo>
                  <a:pt x="67124" y="346082"/>
                </a:lnTo>
                <a:lnTo>
                  <a:pt x="25996" y="297174"/>
                </a:lnTo>
                <a:lnTo>
                  <a:pt x="2885" y="225013"/>
                </a:lnTo>
                <a:lnTo>
                  <a:pt x="0" y="181838"/>
                </a:lnTo>
                <a:lnTo>
                  <a:pt x="2714" y="141329"/>
                </a:lnTo>
                <a:lnTo>
                  <a:pt x="24388" y="74435"/>
                </a:lnTo>
                <a:lnTo>
                  <a:pt x="66344" y="27030"/>
                </a:lnTo>
                <a:lnTo>
                  <a:pt x="120204" y="3002"/>
                </a:lnTo>
                <a:lnTo>
                  <a:pt x="151015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67587" y="5794819"/>
            <a:ext cx="332740" cy="372110"/>
          </a:xfrm>
          <a:custGeom>
            <a:avLst/>
            <a:gdLst/>
            <a:ahLst/>
            <a:cxnLst/>
            <a:rect l="l" t="t" r="r" b="b"/>
            <a:pathLst>
              <a:path w="332740" h="372110">
                <a:moveTo>
                  <a:pt x="163080" y="0"/>
                </a:moveTo>
                <a:lnTo>
                  <a:pt x="234070" y="13104"/>
                </a:lnTo>
                <a:lnTo>
                  <a:pt x="288315" y="52412"/>
                </a:lnTo>
                <a:lnTo>
                  <a:pt x="322221" y="118756"/>
                </a:lnTo>
                <a:lnTo>
                  <a:pt x="330195" y="162382"/>
                </a:lnTo>
                <a:lnTo>
                  <a:pt x="332181" y="212979"/>
                </a:lnTo>
                <a:lnTo>
                  <a:pt x="96443" y="212979"/>
                </a:lnTo>
                <a:lnTo>
                  <a:pt x="98239" y="232743"/>
                </a:lnTo>
                <a:lnTo>
                  <a:pt x="119214" y="278104"/>
                </a:lnTo>
                <a:lnTo>
                  <a:pt x="157885" y="299928"/>
                </a:lnTo>
                <a:lnTo>
                  <a:pt x="173456" y="301383"/>
                </a:lnTo>
                <a:lnTo>
                  <a:pt x="184067" y="300629"/>
                </a:lnTo>
                <a:lnTo>
                  <a:pt x="217703" y="282375"/>
                </a:lnTo>
                <a:lnTo>
                  <a:pt x="233400" y="250482"/>
                </a:lnTo>
                <a:lnTo>
                  <a:pt x="327164" y="266217"/>
                </a:lnTo>
                <a:lnTo>
                  <a:pt x="303844" y="311632"/>
                </a:lnTo>
                <a:lnTo>
                  <a:pt x="270065" y="344741"/>
                </a:lnTo>
                <a:lnTo>
                  <a:pt x="226155" y="364961"/>
                </a:lnTo>
                <a:lnTo>
                  <a:pt x="172453" y="371703"/>
                </a:lnTo>
                <a:lnTo>
                  <a:pt x="129088" y="367915"/>
                </a:lnTo>
                <a:lnTo>
                  <a:pt x="91749" y="356549"/>
                </a:lnTo>
                <a:lnTo>
                  <a:pt x="35153" y="311086"/>
                </a:lnTo>
                <a:lnTo>
                  <a:pt x="8789" y="256171"/>
                </a:lnTo>
                <a:lnTo>
                  <a:pt x="0" y="188531"/>
                </a:lnTo>
                <a:lnTo>
                  <a:pt x="2888" y="146723"/>
                </a:lnTo>
                <a:lnTo>
                  <a:pt x="25996" y="77490"/>
                </a:lnTo>
                <a:lnTo>
                  <a:pt x="70844" y="28160"/>
                </a:lnTo>
                <a:lnTo>
                  <a:pt x="129279" y="3128"/>
                </a:lnTo>
                <a:lnTo>
                  <a:pt x="163080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94537" y="5745289"/>
            <a:ext cx="210908" cy="13522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358132" y="5667578"/>
            <a:ext cx="347345" cy="499109"/>
          </a:xfrm>
          <a:custGeom>
            <a:avLst/>
            <a:gdLst/>
            <a:ahLst/>
            <a:cxnLst/>
            <a:rect l="l" t="t" r="r" b="b"/>
            <a:pathLst>
              <a:path w="347345" h="499110">
                <a:moveTo>
                  <a:pt x="0" y="0"/>
                </a:moveTo>
                <a:lnTo>
                  <a:pt x="94106" y="0"/>
                </a:lnTo>
                <a:lnTo>
                  <a:pt x="94106" y="176809"/>
                </a:lnTo>
                <a:lnTo>
                  <a:pt x="116845" y="155123"/>
                </a:lnTo>
                <a:lnTo>
                  <a:pt x="141620" y="139633"/>
                </a:lnTo>
                <a:lnTo>
                  <a:pt x="168419" y="130339"/>
                </a:lnTo>
                <a:lnTo>
                  <a:pt x="197230" y="127241"/>
                </a:lnTo>
                <a:lnTo>
                  <a:pt x="228306" y="130182"/>
                </a:lnTo>
                <a:lnTo>
                  <a:pt x="282027" y="153708"/>
                </a:lnTo>
                <a:lnTo>
                  <a:pt x="323322" y="200383"/>
                </a:lnTo>
                <a:lnTo>
                  <a:pt x="344570" y="267940"/>
                </a:lnTo>
                <a:lnTo>
                  <a:pt x="347217" y="309410"/>
                </a:lnTo>
                <a:lnTo>
                  <a:pt x="344505" y="352334"/>
                </a:lnTo>
                <a:lnTo>
                  <a:pt x="336375" y="390028"/>
                </a:lnTo>
                <a:lnTo>
                  <a:pt x="303910" y="449719"/>
                </a:lnTo>
                <a:lnTo>
                  <a:pt x="255889" y="486638"/>
                </a:lnTo>
                <a:lnTo>
                  <a:pt x="198627" y="498944"/>
                </a:lnTo>
                <a:lnTo>
                  <a:pt x="183435" y="497992"/>
                </a:lnTo>
                <a:lnTo>
                  <a:pt x="138429" y="483704"/>
                </a:lnTo>
                <a:lnTo>
                  <a:pt x="98639" y="452658"/>
                </a:lnTo>
                <a:lnTo>
                  <a:pt x="87375" y="438670"/>
                </a:lnTo>
                <a:lnTo>
                  <a:pt x="87375" y="490905"/>
                </a:lnTo>
                <a:lnTo>
                  <a:pt x="0" y="490905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931286" y="5667578"/>
            <a:ext cx="347345" cy="499109"/>
          </a:xfrm>
          <a:custGeom>
            <a:avLst/>
            <a:gdLst/>
            <a:ahLst/>
            <a:cxnLst/>
            <a:rect l="l" t="t" r="r" b="b"/>
            <a:pathLst>
              <a:path w="347345" h="499110">
                <a:moveTo>
                  <a:pt x="253237" y="0"/>
                </a:moveTo>
                <a:lnTo>
                  <a:pt x="347345" y="0"/>
                </a:lnTo>
                <a:lnTo>
                  <a:pt x="347345" y="490905"/>
                </a:lnTo>
                <a:lnTo>
                  <a:pt x="259969" y="490905"/>
                </a:lnTo>
                <a:lnTo>
                  <a:pt x="259969" y="438670"/>
                </a:lnTo>
                <a:lnTo>
                  <a:pt x="248538" y="452929"/>
                </a:lnTo>
                <a:lnTo>
                  <a:pt x="208533" y="484035"/>
                </a:lnTo>
                <a:lnTo>
                  <a:pt x="163742" y="498013"/>
                </a:lnTo>
                <a:lnTo>
                  <a:pt x="148717" y="498944"/>
                </a:lnTo>
                <a:lnTo>
                  <a:pt x="119217" y="495856"/>
                </a:lnTo>
                <a:lnTo>
                  <a:pt x="66742" y="471159"/>
                </a:lnTo>
                <a:lnTo>
                  <a:pt x="24645" y="422418"/>
                </a:lnTo>
                <a:lnTo>
                  <a:pt x="2738" y="353519"/>
                </a:lnTo>
                <a:lnTo>
                  <a:pt x="0" y="311759"/>
                </a:lnTo>
                <a:lnTo>
                  <a:pt x="2665" y="269258"/>
                </a:lnTo>
                <a:lnTo>
                  <a:pt x="23949" y="200529"/>
                </a:lnTo>
                <a:lnTo>
                  <a:pt x="65264" y="153708"/>
                </a:lnTo>
                <a:lnTo>
                  <a:pt x="119036" y="130182"/>
                </a:lnTo>
                <a:lnTo>
                  <a:pt x="150113" y="127241"/>
                </a:lnTo>
                <a:lnTo>
                  <a:pt x="178907" y="130339"/>
                </a:lnTo>
                <a:lnTo>
                  <a:pt x="205676" y="139633"/>
                </a:lnTo>
                <a:lnTo>
                  <a:pt x="230445" y="155123"/>
                </a:lnTo>
                <a:lnTo>
                  <a:pt x="253237" y="176809"/>
                </a:lnTo>
                <a:lnTo>
                  <a:pt x="253237" y="0"/>
                </a:lnTo>
                <a:close/>
              </a:path>
            </a:pathLst>
          </a:custGeom>
          <a:ln w="10667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114295" y="5667578"/>
            <a:ext cx="94615" cy="87630"/>
          </a:xfrm>
          <a:custGeom>
            <a:avLst/>
            <a:gdLst/>
            <a:ahLst/>
            <a:cxnLst/>
            <a:rect l="l" t="t" r="r" b="b"/>
            <a:pathLst>
              <a:path w="94614" h="87629">
                <a:moveTo>
                  <a:pt x="0" y="0"/>
                </a:moveTo>
                <a:lnTo>
                  <a:pt x="94106" y="0"/>
                </a:lnTo>
                <a:lnTo>
                  <a:pt x="94106" y="87058"/>
                </a:lnTo>
                <a:lnTo>
                  <a:pt x="0" y="87058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0748" y="5667578"/>
            <a:ext cx="441959" cy="491490"/>
          </a:xfrm>
          <a:custGeom>
            <a:avLst/>
            <a:gdLst/>
            <a:ahLst/>
            <a:cxnLst/>
            <a:rect l="l" t="t" r="r" b="b"/>
            <a:pathLst>
              <a:path w="441959" h="491489">
                <a:moveTo>
                  <a:pt x="0" y="0"/>
                </a:moveTo>
                <a:lnTo>
                  <a:pt x="208622" y="0"/>
                </a:lnTo>
                <a:lnTo>
                  <a:pt x="245280" y="826"/>
                </a:lnTo>
                <a:lnTo>
                  <a:pt x="302454" y="7436"/>
                </a:lnTo>
                <a:lnTo>
                  <a:pt x="339916" y="21124"/>
                </a:lnTo>
                <a:lnTo>
                  <a:pt x="380072" y="60274"/>
                </a:lnTo>
                <a:lnTo>
                  <a:pt x="396143" y="96518"/>
                </a:lnTo>
                <a:lnTo>
                  <a:pt x="401497" y="137629"/>
                </a:lnTo>
                <a:lnTo>
                  <a:pt x="399468" y="164049"/>
                </a:lnTo>
                <a:lnTo>
                  <a:pt x="383233" y="209674"/>
                </a:lnTo>
                <a:lnTo>
                  <a:pt x="350773" y="245209"/>
                </a:lnTo>
                <a:lnTo>
                  <a:pt x="302215" y="267893"/>
                </a:lnTo>
                <a:lnTo>
                  <a:pt x="271907" y="274243"/>
                </a:lnTo>
                <a:lnTo>
                  <a:pt x="287282" y="283854"/>
                </a:lnTo>
                <a:lnTo>
                  <a:pt x="324980" y="315442"/>
                </a:lnTo>
                <a:lnTo>
                  <a:pt x="349554" y="346578"/>
                </a:lnTo>
                <a:lnTo>
                  <a:pt x="381406" y="395135"/>
                </a:lnTo>
                <a:lnTo>
                  <a:pt x="441350" y="490905"/>
                </a:lnTo>
                <a:lnTo>
                  <a:pt x="322808" y="490905"/>
                </a:lnTo>
                <a:lnTo>
                  <a:pt x="251142" y="384086"/>
                </a:lnTo>
                <a:lnTo>
                  <a:pt x="233567" y="358101"/>
                </a:lnTo>
                <a:lnTo>
                  <a:pt x="207445" y="322021"/>
                </a:lnTo>
                <a:lnTo>
                  <a:pt x="176876" y="294838"/>
                </a:lnTo>
                <a:lnTo>
                  <a:pt x="135141" y="286311"/>
                </a:lnTo>
                <a:lnTo>
                  <a:pt x="119214" y="285965"/>
                </a:lnTo>
                <a:lnTo>
                  <a:pt x="99123" y="285965"/>
                </a:lnTo>
                <a:lnTo>
                  <a:pt x="99123" y="490905"/>
                </a:lnTo>
                <a:lnTo>
                  <a:pt x="0" y="490905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304915" y="5665558"/>
            <a:ext cx="327913" cy="50129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405117" y="5903671"/>
            <a:ext cx="140969" cy="1905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304915" y="5665558"/>
            <a:ext cx="328295" cy="501650"/>
          </a:xfrm>
          <a:custGeom>
            <a:avLst/>
            <a:gdLst/>
            <a:ahLst/>
            <a:cxnLst/>
            <a:rect l="l" t="t" r="r" b="b"/>
            <a:pathLst>
              <a:path w="328295" h="501650">
                <a:moveTo>
                  <a:pt x="179577" y="0"/>
                </a:moveTo>
                <a:lnTo>
                  <a:pt x="230632" y="7829"/>
                </a:lnTo>
                <a:lnTo>
                  <a:pt x="272161" y="31318"/>
                </a:lnTo>
                <a:lnTo>
                  <a:pt x="302148" y="69700"/>
                </a:lnTo>
                <a:lnTo>
                  <a:pt x="318896" y="122237"/>
                </a:lnTo>
                <a:lnTo>
                  <a:pt x="227711" y="132270"/>
                </a:lnTo>
                <a:lnTo>
                  <a:pt x="225403" y="119130"/>
                </a:lnTo>
                <a:lnTo>
                  <a:pt x="221726" y="107830"/>
                </a:lnTo>
                <a:lnTo>
                  <a:pt x="194183" y="80706"/>
                </a:lnTo>
                <a:lnTo>
                  <a:pt x="173862" y="77355"/>
                </a:lnTo>
                <a:lnTo>
                  <a:pt x="159502" y="79029"/>
                </a:lnTo>
                <a:lnTo>
                  <a:pt x="123444" y="104152"/>
                </a:lnTo>
                <a:lnTo>
                  <a:pt x="106680" y="145422"/>
                </a:lnTo>
                <a:lnTo>
                  <a:pt x="97536" y="215658"/>
                </a:lnTo>
                <a:lnTo>
                  <a:pt x="116153" y="197489"/>
                </a:lnTo>
                <a:lnTo>
                  <a:pt x="136937" y="184511"/>
                </a:lnTo>
                <a:lnTo>
                  <a:pt x="184912" y="174129"/>
                </a:lnTo>
                <a:lnTo>
                  <a:pt x="239585" y="185350"/>
                </a:lnTo>
                <a:lnTo>
                  <a:pt x="285877" y="219011"/>
                </a:lnTo>
                <a:lnTo>
                  <a:pt x="317373" y="270408"/>
                </a:lnTo>
                <a:lnTo>
                  <a:pt x="327913" y="334873"/>
                </a:lnTo>
                <a:lnTo>
                  <a:pt x="325151" y="370682"/>
                </a:lnTo>
                <a:lnTo>
                  <a:pt x="303053" y="431123"/>
                </a:lnTo>
                <a:lnTo>
                  <a:pt x="260048" y="475678"/>
                </a:lnTo>
                <a:lnTo>
                  <a:pt x="203279" y="498448"/>
                </a:lnTo>
                <a:lnTo>
                  <a:pt x="170180" y="501294"/>
                </a:lnTo>
                <a:lnTo>
                  <a:pt x="134675" y="497684"/>
                </a:lnTo>
                <a:lnTo>
                  <a:pt x="73525" y="468804"/>
                </a:lnTo>
                <a:lnTo>
                  <a:pt x="26949" y="410038"/>
                </a:lnTo>
                <a:lnTo>
                  <a:pt x="11985" y="367309"/>
                </a:lnTo>
                <a:lnTo>
                  <a:pt x="2998" y="315350"/>
                </a:lnTo>
                <a:lnTo>
                  <a:pt x="0" y="254165"/>
                </a:lnTo>
                <a:lnTo>
                  <a:pt x="3119" y="191399"/>
                </a:lnTo>
                <a:lnTo>
                  <a:pt x="12477" y="138053"/>
                </a:lnTo>
                <a:lnTo>
                  <a:pt x="28074" y="94125"/>
                </a:lnTo>
                <a:lnTo>
                  <a:pt x="49911" y="59613"/>
                </a:lnTo>
                <a:lnTo>
                  <a:pt x="107267" y="14905"/>
                </a:lnTo>
                <a:lnTo>
                  <a:pt x="141547" y="3726"/>
                </a:lnTo>
                <a:lnTo>
                  <a:pt x="179577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5112" y="5344667"/>
            <a:ext cx="8628888" cy="121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5071" y="632459"/>
            <a:ext cx="8752332" cy="5410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6445" y="171399"/>
            <a:ext cx="820928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4E3A2F"/>
                </a:solidFill>
                <a:latin typeface="Franklin Gothic Medium"/>
                <a:cs typeface="Franklin Gothic Medium"/>
              </a:rPr>
              <a:t>FINDING CUBE </a:t>
            </a:r>
            <a:r>
              <a:rPr sz="3600" spc="-15" dirty="0">
                <a:solidFill>
                  <a:srgbClr val="4E3A2F"/>
                </a:solidFill>
                <a:latin typeface="Franklin Gothic Medium"/>
                <a:cs typeface="Franklin Gothic Medium"/>
              </a:rPr>
              <a:t>ROOTS </a:t>
            </a:r>
            <a:r>
              <a:rPr sz="3600" spc="-5" dirty="0">
                <a:solidFill>
                  <a:srgbClr val="4E3A2F"/>
                </a:solidFill>
                <a:latin typeface="Franklin Gothic Medium"/>
                <a:cs typeface="Franklin Gothic Medium"/>
              </a:rPr>
              <a:t>USING</a:t>
            </a:r>
            <a:r>
              <a:rPr sz="3600" dirty="0">
                <a:solidFill>
                  <a:srgbClr val="4E3A2F"/>
                </a:solidFill>
                <a:latin typeface="Franklin Gothic Medium"/>
                <a:cs typeface="Franklin Gothic Medium"/>
              </a:rPr>
              <a:t> </a:t>
            </a:r>
            <a:r>
              <a:rPr sz="3600" spc="-25" dirty="0">
                <a:solidFill>
                  <a:srgbClr val="4E3A2F"/>
                </a:solidFill>
                <a:latin typeface="Franklin Gothic Medium"/>
                <a:cs typeface="Franklin Gothic Medium"/>
              </a:rPr>
              <a:t>ESTIMATION</a:t>
            </a:r>
            <a:endParaRPr sz="36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55165"/>
            <a:ext cx="8121650" cy="3912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680" indent="-94615">
              <a:lnSpc>
                <a:spcPct val="100000"/>
              </a:lnSpc>
              <a:spcBef>
                <a:spcPts val="100"/>
              </a:spcBef>
              <a:buClr>
                <a:srgbClr val="EFA12D"/>
              </a:buClr>
              <a:buSzPct val="66666"/>
              <a:buFont typeface="Arial"/>
              <a:buChar char="•"/>
              <a:tabLst>
                <a:tab pos="107314" algn="l"/>
              </a:tabLst>
            </a:pPr>
            <a:r>
              <a:rPr sz="3000" b="1" dirty="0">
                <a:solidFill>
                  <a:srgbClr val="443329"/>
                </a:solidFill>
                <a:latin typeface="Arial"/>
                <a:cs typeface="Arial"/>
              </a:rPr>
              <a:t>Step </a:t>
            </a:r>
            <a:r>
              <a:rPr sz="3000" b="1" spc="-5" dirty="0">
                <a:solidFill>
                  <a:srgbClr val="443329"/>
                </a:solidFill>
                <a:latin typeface="Arial"/>
                <a:cs typeface="Arial"/>
              </a:rPr>
              <a:t>3- </a:t>
            </a:r>
            <a:r>
              <a:rPr sz="3000" b="1" dirty="0">
                <a:solidFill>
                  <a:srgbClr val="443329"/>
                </a:solidFill>
                <a:latin typeface="Arial"/>
                <a:cs typeface="Arial"/>
              </a:rPr>
              <a:t>Then </a:t>
            </a:r>
            <a:r>
              <a:rPr sz="3000" b="1" spc="-5" dirty="0">
                <a:solidFill>
                  <a:srgbClr val="443329"/>
                </a:solidFill>
                <a:latin typeface="Arial"/>
                <a:cs typeface="Arial"/>
              </a:rPr>
              <a:t>take </a:t>
            </a:r>
            <a:r>
              <a:rPr sz="3000" b="1" dirty="0">
                <a:solidFill>
                  <a:srgbClr val="443329"/>
                </a:solidFill>
                <a:latin typeface="Arial"/>
                <a:cs typeface="Arial"/>
              </a:rPr>
              <a:t>the other group that is</a:t>
            </a:r>
            <a:r>
              <a:rPr sz="3000" b="1" spc="-45" dirty="0">
                <a:solidFill>
                  <a:srgbClr val="443329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443329"/>
                </a:solidFill>
                <a:latin typeface="Arial"/>
                <a:cs typeface="Arial"/>
              </a:rPr>
              <a:t>17.</a:t>
            </a:r>
            <a:endParaRPr sz="3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EFA12D"/>
              </a:buClr>
              <a:buFont typeface="Arial"/>
              <a:buChar char="•"/>
            </a:pPr>
            <a:endParaRPr sz="3750">
              <a:latin typeface="Arial"/>
              <a:cs typeface="Arial"/>
            </a:endParaRPr>
          </a:p>
          <a:p>
            <a:pPr marL="106680" indent="-94615">
              <a:lnSpc>
                <a:spcPct val="100000"/>
              </a:lnSpc>
              <a:buClr>
                <a:srgbClr val="EFA12D"/>
              </a:buClr>
              <a:buSzPct val="66666"/>
              <a:buFont typeface="Arial"/>
              <a:buChar char="•"/>
              <a:tabLst>
                <a:tab pos="107314" algn="l"/>
              </a:tabLst>
            </a:pPr>
            <a:r>
              <a:rPr sz="3000" b="1" dirty="0">
                <a:solidFill>
                  <a:srgbClr val="443329"/>
                </a:solidFill>
                <a:latin typeface="Arial"/>
                <a:cs typeface="Arial"/>
              </a:rPr>
              <a:t>Cube of </a:t>
            </a:r>
            <a:r>
              <a:rPr sz="3000" b="1" spc="-5" dirty="0">
                <a:solidFill>
                  <a:srgbClr val="443329"/>
                </a:solidFill>
                <a:latin typeface="Arial"/>
                <a:cs typeface="Arial"/>
              </a:rPr>
              <a:t>2=8 </a:t>
            </a:r>
            <a:r>
              <a:rPr sz="3000" b="1" dirty="0">
                <a:solidFill>
                  <a:srgbClr val="443329"/>
                </a:solidFill>
                <a:latin typeface="Arial"/>
                <a:cs typeface="Arial"/>
              </a:rPr>
              <a:t>and cube of </a:t>
            </a:r>
            <a:r>
              <a:rPr sz="3000" b="1" spc="-5" dirty="0">
                <a:solidFill>
                  <a:srgbClr val="443329"/>
                </a:solidFill>
                <a:latin typeface="Arial"/>
                <a:cs typeface="Arial"/>
              </a:rPr>
              <a:t>3=27.</a:t>
            </a:r>
            <a:endParaRPr sz="3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EFA12D"/>
              </a:buClr>
              <a:buFont typeface="Arial"/>
              <a:buChar char="•"/>
            </a:pPr>
            <a:endParaRPr sz="4100">
              <a:latin typeface="Arial"/>
              <a:cs typeface="Arial"/>
            </a:endParaRPr>
          </a:p>
          <a:p>
            <a:pPr marL="12700" marR="5080">
              <a:lnSpc>
                <a:spcPts val="3240"/>
              </a:lnSpc>
              <a:buClr>
                <a:srgbClr val="EFA12D"/>
              </a:buClr>
              <a:buSzPct val="66666"/>
              <a:buFont typeface="Arial"/>
              <a:buChar char="•"/>
              <a:tabLst>
                <a:tab pos="107314" algn="l"/>
              </a:tabLst>
            </a:pPr>
            <a:r>
              <a:rPr sz="3000" b="1" dirty="0">
                <a:solidFill>
                  <a:srgbClr val="443329"/>
                </a:solidFill>
                <a:latin typeface="Arial"/>
                <a:cs typeface="Arial"/>
              </a:rPr>
              <a:t>So, </a:t>
            </a:r>
            <a:r>
              <a:rPr sz="3000" b="1" spc="-5" dirty="0">
                <a:solidFill>
                  <a:srgbClr val="443329"/>
                </a:solidFill>
                <a:latin typeface="Arial"/>
                <a:cs typeface="Arial"/>
              </a:rPr>
              <a:t>17 lies </a:t>
            </a:r>
            <a:r>
              <a:rPr sz="3000" b="1" dirty="0">
                <a:solidFill>
                  <a:srgbClr val="443329"/>
                </a:solidFill>
                <a:latin typeface="Arial"/>
                <a:cs typeface="Arial"/>
              </a:rPr>
              <a:t>between </a:t>
            </a:r>
            <a:r>
              <a:rPr sz="3000" b="1" spc="-5" dirty="0">
                <a:solidFill>
                  <a:srgbClr val="443329"/>
                </a:solidFill>
                <a:latin typeface="Arial"/>
                <a:cs typeface="Arial"/>
              </a:rPr>
              <a:t>2 </a:t>
            </a:r>
            <a:r>
              <a:rPr sz="3000" b="1" dirty="0">
                <a:solidFill>
                  <a:srgbClr val="443329"/>
                </a:solidFill>
                <a:latin typeface="Arial"/>
                <a:cs typeface="Arial"/>
              </a:rPr>
              <a:t>and </a:t>
            </a:r>
            <a:r>
              <a:rPr sz="3000" b="1" spc="-5" dirty="0">
                <a:solidFill>
                  <a:srgbClr val="443329"/>
                </a:solidFill>
                <a:latin typeface="Arial"/>
                <a:cs typeface="Arial"/>
              </a:rPr>
              <a:t>3 </a:t>
            </a:r>
            <a:r>
              <a:rPr sz="3000" b="1" dirty="0">
                <a:solidFill>
                  <a:srgbClr val="443329"/>
                </a:solidFill>
                <a:latin typeface="Arial"/>
                <a:cs typeface="Arial"/>
              </a:rPr>
              <a:t>and </a:t>
            </a:r>
            <a:r>
              <a:rPr sz="3000" b="1" spc="-5" dirty="0">
                <a:solidFill>
                  <a:srgbClr val="443329"/>
                </a:solidFill>
                <a:latin typeface="Arial"/>
                <a:cs typeface="Arial"/>
              </a:rPr>
              <a:t>the smallest  </a:t>
            </a:r>
            <a:r>
              <a:rPr sz="3000" b="1" dirty="0">
                <a:solidFill>
                  <a:srgbClr val="443329"/>
                </a:solidFill>
                <a:latin typeface="Arial"/>
                <a:cs typeface="Arial"/>
              </a:rPr>
              <a:t>number </a:t>
            </a:r>
            <a:r>
              <a:rPr sz="3000" b="1" spc="-5" dirty="0">
                <a:solidFill>
                  <a:srgbClr val="443329"/>
                </a:solidFill>
                <a:latin typeface="Arial"/>
                <a:cs typeface="Arial"/>
              </a:rPr>
              <a:t>between </a:t>
            </a:r>
            <a:r>
              <a:rPr sz="3000" b="1" dirty="0">
                <a:solidFill>
                  <a:srgbClr val="443329"/>
                </a:solidFill>
                <a:latin typeface="Arial"/>
                <a:cs typeface="Arial"/>
              </a:rPr>
              <a:t>them is 2.</a:t>
            </a:r>
            <a:endParaRPr sz="3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EFA12D"/>
              </a:buClr>
              <a:buFont typeface="Arial"/>
              <a:buChar char="•"/>
            </a:pPr>
            <a:endParaRPr sz="3700">
              <a:latin typeface="Arial"/>
              <a:cs typeface="Arial"/>
            </a:endParaRPr>
          </a:p>
          <a:p>
            <a:pPr marL="106680" indent="-94615">
              <a:lnSpc>
                <a:spcPct val="100000"/>
              </a:lnSpc>
              <a:buClr>
                <a:srgbClr val="EFA12D"/>
              </a:buClr>
              <a:buSzPct val="66666"/>
              <a:buFont typeface="Arial"/>
              <a:buChar char="•"/>
              <a:tabLst>
                <a:tab pos="107314" algn="l"/>
              </a:tabLst>
            </a:pPr>
            <a:r>
              <a:rPr sz="3000" b="1" spc="-60" dirty="0">
                <a:solidFill>
                  <a:srgbClr val="443329"/>
                </a:solidFill>
                <a:latin typeface="Arial"/>
                <a:cs typeface="Arial"/>
              </a:rPr>
              <a:t>Take </a:t>
            </a:r>
            <a:r>
              <a:rPr sz="3000" b="1" dirty="0">
                <a:solidFill>
                  <a:srgbClr val="443329"/>
                </a:solidFill>
                <a:latin typeface="Arial"/>
                <a:cs typeface="Arial"/>
              </a:rPr>
              <a:t>2 </a:t>
            </a:r>
            <a:r>
              <a:rPr sz="3000" b="1" spc="-5" dirty="0">
                <a:solidFill>
                  <a:srgbClr val="443329"/>
                </a:solidFill>
                <a:latin typeface="Arial"/>
                <a:cs typeface="Arial"/>
              </a:rPr>
              <a:t>as required </a:t>
            </a:r>
            <a:r>
              <a:rPr sz="3000" b="1" spc="-25" dirty="0">
                <a:solidFill>
                  <a:srgbClr val="443329"/>
                </a:solidFill>
                <a:latin typeface="Arial"/>
                <a:cs typeface="Arial"/>
              </a:rPr>
              <a:t>cube’s </a:t>
            </a:r>
            <a:r>
              <a:rPr sz="3000" b="1" spc="-5" dirty="0">
                <a:solidFill>
                  <a:srgbClr val="443329"/>
                </a:solidFill>
                <a:latin typeface="Arial"/>
                <a:cs typeface="Arial"/>
              </a:rPr>
              <a:t>tens</a:t>
            </a:r>
            <a:r>
              <a:rPr sz="3000" b="1" spc="60" dirty="0">
                <a:solidFill>
                  <a:srgbClr val="443329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443329"/>
                </a:solidFill>
                <a:latin typeface="Arial"/>
                <a:cs typeface="Arial"/>
              </a:rPr>
              <a:t>place</a:t>
            </a:r>
            <a:endParaRPr sz="3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8973" y="5721858"/>
            <a:ext cx="5199938" cy="5584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10048" y="5972187"/>
            <a:ext cx="305435" cy="77470"/>
          </a:xfrm>
          <a:custGeom>
            <a:avLst/>
            <a:gdLst/>
            <a:ahLst/>
            <a:cxnLst/>
            <a:rect l="l" t="t" r="r" b="b"/>
            <a:pathLst>
              <a:path w="305435" h="77470">
                <a:moveTo>
                  <a:pt x="0" y="0"/>
                </a:moveTo>
                <a:lnTo>
                  <a:pt x="305180" y="0"/>
                </a:lnTo>
                <a:lnTo>
                  <a:pt x="305180" y="77089"/>
                </a:lnTo>
                <a:lnTo>
                  <a:pt x="0" y="77089"/>
                </a:lnTo>
                <a:lnTo>
                  <a:pt x="0" y="0"/>
                </a:lnTo>
                <a:close/>
              </a:path>
            </a:pathLst>
          </a:custGeom>
          <a:ln w="10667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60259" y="5896902"/>
            <a:ext cx="151142" cy="2094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72407" y="5895416"/>
            <a:ext cx="135636" cy="847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17188" y="5895416"/>
            <a:ext cx="150622" cy="2109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47188" y="5895416"/>
            <a:ext cx="150494" cy="21098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15987" y="5895416"/>
            <a:ext cx="135674" cy="8478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04923" y="5895416"/>
            <a:ext cx="135635" cy="8478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69385" y="5843892"/>
            <a:ext cx="287655" cy="323850"/>
          </a:xfrm>
          <a:custGeom>
            <a:avLst/>
            <a:gdLst/>
            <a:ahLst/>
            <a:cxnLst/>
            <a:rect l="l" t="t" r="r" b="b"/>
            <a:pathLst>
              <a:path w="287654" h="323850">
                <a:moveTo>
                  <a:pt x="0" y="0"/>
                </a:moveTo>
                <a:lnTo>
                  <a:pt x="83692" y="0"/>
                </a:lnTo>
                <a:lnTo>
                  <a:pt x="83692" y="145262"/>
                </a:lnTo>
                <a:lnTo>
                  <a:pt x="83978" y="175371"/>
                </a:lnTo>
                <a:lnTo>
                  <a:pt x="86264" y="216219"/>
                </a:lnTo>
                <a:lnTo>
                  <a:pt x="105155" y="250774"/>
                </a:lnTo>
                <a:lnTo>
                  <a:pt x="136143" y="259562"/>
                </a:lnTo>
                <a:lnTo>
                  <a:pt x="146548" y="258826"/>
                </a:lnTo>
                <a:lnTo>
                  <a:pt x="182308" y="241570"/>
                </a:lnTo>
                <a:lnTo>
                  <a:pt x="200479" y="206771"/>
                </a:lnTo>
                <a:lnTo>
                  <a:pt x="203579" y="164132"/>
                </a:lnTo>
                <a:lnTo>
                  <a:pt x="203962" y="133350"/>
                </a:lnTo>
                <a:lnTo>
                  <a:pt x="203962" y="0"/>
                </a:lnTo>
                <a:lnTo>
                  <a:pt x="287654" y="0"/>
                </a:lnTo>
                <a:lnTo>
                  <a:pt x="287654" y="316115"/>
                </a:lnTo>
                <a:lnTo>
                  <a:pt x="209930" y="316115"/>
                </a:lnTo>
                <a:lnTo>
                  <a:pt x="209930" y="268782"/>
                </a:lnTo>
                <a:lnTo>
                  <a:pt x="200594" y="280768"/>
                </a:lnTo>
                <a:lnTo>
                  <a:pt x="164464" y="308673"/>
                </a:lnTo>
                <a:lnTo>
                  <a:pt x="120584" y="322343"/>
                </a:lnTo>
                <a:lnTo>
                  <a:pt x="105155" y="323253"/>
                </a:lnTo>
                <a:lnTo>
                  <a:pt x="89654" y="322379"/>
                </a:lnTo>
                <a:lnTo>
                  <a:pt x="48005" y="309270"/>
                </a:lnTo>
                <a:lnTo>
                  <a:pt x="17930" y="281920"/>
                </a:lnTo>
                <a:lnTo>
                  <a:pt x="2857" y="239839"/>
                </a:lnTo>
                <a:lnTo>
                  <a:pt x="0" y="200025"/>
                </a:lnTo>
                <a:lnTo>
                  <a:pt x="0" y="0"/>
                </a:lnTo>
                <a:close/>
              </a:path>
            </a:pathLst>
          </a:custGeom>
          <a:ln w="10667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40610" y="5843892"/>
            <a:ext cx="83820" cy="316230"/>
          </a:xfrm>
          <a:custGeom>
            <a:avLst/>
            <a:gdLst/>
            <a:ahLst/>
            <a:cxnLst/>
            <a:rect l="l" t="t" r="r" b="b"/>
            <a:pathLst>
              <a:path w="83819" h="316229">
                <a:moveTo>
                  <a:pt x="0" y="0"/>
                </a:moveTo>
                <a:lnTo>
                  <a:pt x="83565" y="0"/>
                </a:lnTo>
                <a:lnTo>
                  <a:pt x="83565" y="316115"/>
                </a:lnTo>
                <a:lnTo>
                  <a:pt x="0" y="316115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66850" y="5843892"/>
            <a:ext cx="287655" cy="323850"/>
          </a:xfrm>
          <a:custGeom>
            <a:avLst/>
            <a:gdLst/>
            <a:ahLst/>
            <a:cxnLst/>
            <a:rect l="l" t="t" r="r" b="b"/>
            <a:pathLst>
              <a:path w="287655" h="323850">
                <a:moveTo>
                  <a:pt x="0" y="0"/>
                </a:moveTo>
                <a:lnTo>
                  <a:pt x="83693" y="0"/>
                </a:lnTo>
                <a:lnTo>
                  <a:pt x="83693" y="145262"/>
                </a:lnTo>
                <a:lnTo>
                  <a:pt x="83978" y="175371"/>
                </a:lnTo>
                <a:lnTo>
                  <a:pt x="86264" y="216219"/>
                </a:lnTo>
                <a:lnTo>
                  <a:pt x="105156" y="250774"/>
                </a:lnTo>
                <a:lnTo>
                  <a:pt x="136144" y="259562"/>
                </a:lnTo>
                <a:lnTo>
                  <a:pt x="146548" y="258826"/>
                </a:lnTo>
                <a:lnTo>
                  <a:pt x="182308" y="241570"/>
                </a:lnTo>
                <a:lnTo>
                  <a:pt x="200479" y="206771"/>
                </a:lnTo>
                <a:lnTo>
                  <a:pt x="203579" y="164132"/>
                </a:lnTo>
                <a:lnTo>
                  <a:pt x="203962" y="133350"/>
                </a:lnTo>
                <a:lnTo>
                  <a:pt x="203962" y="0"/>
                </a:lnTo>
                <a:lnTo>
                  <a:pt x="287655" y="0"/>
                </a:lnTo>
                <a:lnTo>
                  <a:pt x="287655" y="316115"/>
                </a:lnTo>
                <a:lnTo>
                  <a:pt x="209931" y="316115"/>
                </a:lnTo>
                <a:lnTo>
                  <a:pt x="209931" y="268782"/>
                </a:lnTo>
                <a:lnTo>
                  <a:pt x="200594" y="280768"/>
                </a:lnTo>
                <a:lnTo>
                  <a:pt x="164464" y="308673"/>
                </a:lnTo>
                <a:lnTo>
                  <a:pt x="120584" y="322343"/>
                </a:lnTo>
                <a:lnTo>
                  <a:pt x="105156" y="323253"/>
                </a:lnTo>
                <a:lnTo>
                  <a:pt x="89654" y="322379"/>
                </a:lnTo>
                <a:lnTo>
                  <a:pt x="48006" y="309270"/>
                </a:lnTo>
                <a:lnTo>
                  <a:pt x="17930" y="281920"/>
                </a:lnTo>
                <a:lnTo>
                  <a:pt x="2857" y="239839"/>
                </a:lnTo>
                <a:lnTo>
                  <a:pt x="0" y="200025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10048" y="5840323"/>
            <a:ext cx="305435" cy="76835"/>
          </a:xfrm>
          <a:custGeom>
            <a:avLst/>
            <a:gdLst/>
            <a:ahLst/>
            <a:cxnLst/>
            <a:rect l="l" t="t" r="r" b="b"/>
            <a:pathLst>
              <a:path w="305435" h="76835">
                <a:moveTo>
                  <a:pt x="0" y="0"/>
                </a:moveTo>
                <a:lnTo>
                  <a:pt x="305180" y="0"/>
                </a:lnTo>
                <a:lnTo>
                  <a:pt x="305180" y="76796"/>
                </a:lnTo>
                <a:lnTo>
                  <a:pt x="0" y="76796"/>
                </a:lnTo>
                <a:lnTo>
                  <a:pt x="0" y="0"/>
                </a:lnTo>
                <a:close/>
              </a:path>
            </a:pathLst>
          </a:custGeom>
          <a:ln w="10667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90491" y="5836754"/>
            <a:ext cx="295275" cy="330835"/>
          </a:xfrm>
          <a:custGeom>
            <a:avLst/>
            <a:gdLst/>
            <a:ahLst/>
            <a:cxnLst/>
            <a:rect l="l" t="t" r="r" b="b"/>
            <a:pathLst>
              <a:path w="295275" h="330835">
                <a:moveTo>
                  <a:pt x="145034" y="0"/>
                </a:moveTo>
                <a:lnTo>
                  <a:pt x="208089" y="11642"/>
                </a:lnTo>
                <a:lnTo>
                  <a:pt x="256286" y="46583"/>
                </a:lnTo>
                <a:lnTo>
                  <a:pt x="286448" y="105552"/>
                </a:lnTo>
                <a:lnTo>
                  <a:pt x="293540" y="144331"/>
                </a:lnTo>
                <a:lnTo>
                  <a:pt x="295275" y="189306"/>
                </a:lnTo>
                <a:lnTo>
                  <a:pt x="85725" y="189306"/>
                </a:lnTo>
                <a:lnTo>
                  <a:pt x="87346" y="206877"/>
                </a:lnTo>
                <a:lnTo>
                  <a:pt x="106045" y="247205"/>
                </a:lnTo>
                <a:lnTo>
                  <a:pt x="140370" y="266600"/>
                </a:lnTo>
                <a:lnTo>
                  <a:pt x="154178" y="267893"/>
                </a:lnTo>
                <a:lnTo>
                  <a:pt x="163661" y="267222"/>
                </a:lnTo>
                <a:lnTo>
                  <a:pt x="199040" y="243181"/>
                </a:lnTo>
                <a:lnTo>
                  <a:pt x="207518" y="222643"/>
                </a:lnTo>
                <a:lnTo>
                  <a:pt x="290830" y="236639"/>
                </a:lnTo>
                <a:lnTo>
                  <a:pt x="270160" y="277006"/>
                </a:lnTo>
                <a:lnTo>
                  <a:pt x="240157" y="306438"/>
                </a:lnTo>
                <a:lnTo>
                  <a:pt x="201104" y="324405"/>
                </a:lnTo>
                <a:lnTo>
                  <a:pt x="153288" y="330390"/>
                </a:lnTo>
                <a:lnTo>
                  <a:pt x="114788" y="327023"/>
                </a:lnTo>
                <a:lnTo>
                  <a:pt x="53740" y="300086"/>
                </a:lnTo>
                <a:lnTo>
                  <a:pt x="17573" y="253526"/>
                </a:lnTo>
                <a:lnTo>
                  <a:pt x="1952" y="199053"/>
                </a:lnTo>
                <a:lnTo>
                  <a:pt x="0" y="167576"/>
                </a:lnTo>
                <a:lnTo>
                  <a:pt x="2571" y="130416"/>
                </a:lnTo>
                <a:lnTo>
                  <a:pt x="23145" y="68880"/>
                </a:lnTo>
                <a:lnTo>
                  <a:pt x="63005" y="25031"/>
                </a:lnTo>
                <a:lnTo>
                  <a:pt x="114960" y="2781"/>
                </a:lnTo>
                <a:lnTo>
                  <a:pt x="145034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14420" y="5836754"/>
            <a:ext cx="298450" cy="330835"/>
          </a:xfrm>
          <a:custGeom>
            <a:avLst/>
            <a:gdLst/>
            <a:ahLst/>
            <a:cxnLst/>
            <a:rect l="l" t="t" r="r" b="b"/>
            <a:pathLst>
              <a:path w="298450" h="330835">
                <a:moveTo>
                  <a:pt x="153289" y="0"/>
                </a:moveTo>
                <a:lnTo>
                  <a:pt x="205105" y="6211"/>
                </a:lnTo>
                <a:lnTo>
                  <a:pt x="245109" y="24853"/>
                </a:lnTo>
                <a:lnTo>
                  <a:pt x="274431" y="56221"/>
                </a:lnTo>
                <a:lnTo>
                  <a:pt x="294131" y="100609"/>
                </a:lnTo>
                <a:lnTo>
                  <a:pt x="211708" y="115493"/>
                </a:lnTo>
                <a:lnTo>
                  <a:pt x="208948" y="103902"/>
                </a:lnTo>
                <a:lnTo>
                  <a:pt x="204866" y="93835"/>
                </a:lnTo>
                <a:lnTo>
                  <a:pt x="175815" y="68910"/>
                </a:lnTo>
                <a:lnTo>
                  <a:pt x="154558" y="65786"/>
                </a:lnTo>
                <a:lnTo>
                  <a:pt x="139723" y="67133"/>
                </a:lnTo>
                <a:lnTo>
                  <a:pt x="104648" y="87363"/>
                </a:lnTo>
                <a:lnTo>
                  <a:pt x="87252" y="136053"/>
                </a:lnTo>
                <a:lnTo>
                  <a:pt x="86106" y="159537"/>
                </a:lnTo>
                <a:lnTo>
                  <a:pt x="87274" y="185600"/>
                </a:lnTo>
                <a:lnTo>
                  <a:pt x="96660" y="225338"/>
                </a:lnTo>
                <a:lnTo>
                  <a:pt x="127111" y="256427"/>
                </a:lnTo>
                <a:lnTo>
                  <a:pt x="155702" y="262229"/>
                </a:lnTo>
                <a:lnTo>
                  <a:pt x="167062" y="261384"/>
                </a:lnTo>
                <a:lnTo>
                  <a:pt x="201741" y="240700"/>
                </a:lnTo>
                <a:lnTo>
                  <a:pt x="216154" y="202107"/>
                </a:lnTo>
                <a:lnTo>
                  <a:pt x="298323" y="216090"/>
                </a:lnTo>
                <a:lnTo>
                  <a:pt x="279606" y="265726"/>
                </a:lnTo>
                <a:lnTo>
                  <a:pt x="249174" y="301523"/>
                </a:lnTo>
                <a:lnTo>
                  <a:pt x="206676" y="323176"/>
                </a:lnTo>
                <a:lnTo>
                  <a:pt x="151892" y="330390"/>
                </a:lnTo>
                <a:lnTo>
                  <a:pt x="118909" y="327656"/>
                </a:lnTo>
                <a:lnTo>
                  <a:pt x="63613" y="305782"/>
                </a:lnTo>
                <a:lnTo>
                  <a:pt x="23199" y="262659"/>
                </a:lnTo>
                <a:lnTo>
                  <a:pt x="2573" y="202089"/>
                </a:lnTo>
                <a:lnTo>
                  <a:pt x="0" y="165493"/>
                </a:lnTo>
                <a:lnTo>
                  <a:pt x="2593" y="128520"/>
                </a:lnTo>
                <a:lnTo>
                  <a:pt x="23306" y="67570"/>
                </a:lnTo>
                <a:lnTo>
                  <a:pt x="63902" y="24522"/>
                </a:lnTo>
                <a:lnTo>
                  <a:pt x="119858" y="2724"/>
                </a:lnTo>
                <a:lnTo>
                  <a:pt x="153289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223007" y="5836754"/>
            <a:ext cx="295275" cy="330835"/>
          </a:xfrm>
          <a:custGeom>
            <a:avLst/>
            <a:gdLst/>
            <a:ahLst/>
            <a:cxnLst/>
            <a:rect l="l" t="t" r="r" b="b"/>
            <a:pathLst>
              <a:path w="295275" h="330835">
                <a:moveTo>
                  <a:pt x="145034" y="0"/>
                </a:moveTo>
                <a:lnTo>
                  <a:pt x="208089" y="11642"/>
                </a:lnTo>
                <a:lnTo>
                  <a:pt x="256286" y="46583"/>
                </a:lnTo>
                <a:lnTo>
                  <a:pt x="286448" y="105552"/>
                </a:lnTo>
                <a:lnTo>
                  <a:pt x="293540" y="144331"/>
                </a:lnTo>
                <a:lnTo>
                  <a:pt x="295275" y="189306"/>
                </a:lnTo>
                <a:lnTo>
                  <a:pt x="85725" y="189306"/>
                </a:lnTo>
                <a:lnTo>
                  <a:pt x="87346" y="206877"/>
                </a:lnTo>
                <a:lnTo>
                  <a:pt x="106044" y="247205"/>
                </a:lnTo>
                <a:lnTo>
                  <a:pt x="140370" y="266600"/>
                </a:lnTo>
                <a:lnTo>
                  <a:pt x="154178" y="267893"/>
                </a:lnTo>
                <a:lnTo>
                  <a:pt x="163661" y="267222"/>
                </a:lnTo>
                <a:lnTo>
                  <a:pt x="199040" y="243181"/>
                </a:lnTo>
                <a:lnTo>
                  <a:pt x="207518" y="222643"/>
                </a:lnTo>
                <a:lnTo>
                  <a:pt x="290830" y="236639"/>
                </a:lnTo>
                <a:lnTo>
                  <a:pt x="270160" y="277006"/>
                </a:lnTo>
                <a:lnTo>
                  <a:pt x="240156" y="306438"/>
                </a:lnTo>
                <a:lnTo>
                  <a:pt x="201104" y="324405"/>
                </a:lnTo>
                <a:lnTo>
                  <a:pt x="153289" y="330390"/>
                </a:lnTo>
                <a:lnTo>
                  <a:pt x="114788" y="327023"/>
                </a:lnTo>
                <a:lnTo>
                  <a:pt x="53740" y="300086"/>
                </a:lnTo>
                <a:lnTo>
                  <a:pt x="17573" y="253526"/>
                </a:lnTo>
                <a:lnTo>
                  <a:pt x="1952" y="199053"/>
                </a:lnTo>
                <a:lnTo>
                  <a:pt x="0" y="167576"/>
                </a:lnTo>
                <a:lnTo>
                  <a:pt x="2571" y="130416"/>
                </a:lnTo>
                <a:lnTo>
                  <a:pt x="23145" y="68880"/>
                </a:lnTo>
                <a:lnTo>
                  <a:pt x="63005" y="25031"/>
                </a:lnTo>
                <a:lnTo>
                  <a:pt x="114960" y="2781"/>
                </a:lnTo>
                <a:lnTo>
                  <a:pt x="145034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006092" y="5836754"/>
            <a:ext cx="205104" cy="323850"/>
          </a:xfrm>
          <a:custGeom>
            <a:avLst/>
            <a:gdLst/>
            <a:ahLst/>
            <a:cxnLst/>
            <a:rect l="l" t="t" r="r" b="b"/>
            <a:pathLst>
              <a:path w="205105" h="323850">
                <a:moveTo>
                  <a:pt x="149732" y="0"/>
                </a:moveTo>
                <a:lnTo>
                  <a:pt x="163899" y="985"/>
                </a:lnTo>
                <a:lnTo>
                  <a:pt x="177815" y="3943"/>
                </a:lnTo>
                <a:lnTo>
                  <a:pt x="191470" y="8872"/>
                </a:lnTo>
                <a:lnTo>
                  <a:pt x="204850" y="15773"/>
                </a:lnTo>
                <a:lnTo>
                  <a:pt x="178943" y="88696"/>
                </a:lnTo>
                <a:lnTo>
                  <a:pt x="168560" y="82705"/>
                </a:lnTo>
                <a:lnTo>
                  <a:pt x="158559" y="78427"/>
                </a:lnTo>
                <a:lnTo>
                  <a:pt x="148939" y="75861"/>
                </a:lnTo>
                <a:lnTo>
                  <a:pt x="139700" y="75006"/>
                </a:lnTo>
                <a:lnTo>
                  <a:pt x="131196" y="75611"/>
                </a:lnTo>
                <a:lnTo>
                  <a:pt x="98980" y="98266"/>
                </a:lnTo>
                <a:lnTo>
                  <a:pt x="87604" y="135768"/>
                </a:lnTo>
                <a:lnTo>
                  <a:pt x="84123" y="188746"/>
                </a:lnTo>
                <a:lnTo>
                  <a:pt x="83693" y="225615"/>
                </a:lnTo>
                <a:lnTo>
                  <a:pt x="83693" y="323253"/>
                </a:lnTo>
                <a:lnTo>
                  <a:pt x="0" y="323253"/>
                </a:lnTo>
                <a:lnTo>
                  <a:pt x="0" y="7137"/>
                </a:lnTo>
                <a:lnTo>
                  <a:pt x="77724" y="7137"/>
                </a:lnTo>
                <a:lnTo>
                  <a:pt x="77724" y="52082"/>
                </a:lnTo>
                <a:lnTo>
                  <a:pt x="87465" y="37521"/>
                </a:lnTo>
                <a:lnTo>
                  <a:pt x="121854" y="5689"/>
                </a:lnTo>
                <a:lnTo>
                  <a:pt x="139900" y="631"/>
                </a:lnTo>
                <a:lnTo>
                  <a:pt x="149732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80173" y="5836754"/>
            <a:ext cx="307340" cy="443865"/>
          </a:xfrm>
          <a:custGeom>
            <a:avLst/>
            <a:gdLst/>
            <a:ahLst/>
            <a:cxnLst/>
            <a:rect l="l" t="t" r="r" b="b"/>
            <a:pathLst>
              <a:path w="307340" h="443864">
                <a:moveTo>
                  <a:pt x="134239" y="0"/>
                </a:moveTo>
                <a:lnTo>
                  <a:pt x="176796" y="7533"/>
                </a:lnTo>
                <a:lnTo>
                  <a:pt x="210613" y="30211"/>
                </a:lnTo>
                <a:lnTo>
                  <a:pt x="229831" y="53873"/>
                </a:lnTo>
                <a:lnTo>
                  <a:pt x="229831" y="7137"/>
                </a:lnTo>
                <a:lnTo>
                  <a:pt x="306920" y="7137"/>
                </a:lnTo>
                <a:lnTo>
                  <a:pt x="306920" y="443509"/>
                </a:lnTo>
                <a:lnTo>
                  <a:pt x="223227" y="443509"/>
                </a:lnTo>
                <a:lnTo>
                  <a:pt x="223227" y="284556"/>
                </a:lnTo>
                <a:lnTo>
                  <a:pt x="214536" y="294571"/>
                </a:lnTo>
                <a:lnTo>
                  <a:pt x="182460" y="318046"/>
                </a:lnTo>
                <a:lnTo>
                  <a:pt x="143675" y="329618"/>
                </a:lnTo>
                <a:lnTo>
                  <a:pt x="129781" y="330390"/>
                </a:lnTo>
                <a:lnTo>
                  <a:pt x="104027" y="327861"/>
                </a:lnTo>
                <a:lnTo>
                  <a:pt x="59674" y="307625"/>
                </a:lnTo>
                <a:lnTo>
                  <a:pt x="23102" y="264150"/>
                </a:lnTo>
                <a:lnTo>
                  <a:pt x="2566" y="200000"/>
                </a:lnTo>
                <a:lnTo>
                  <a:pt x="0" y="161620"/>
                </a:lnTo>
                <a:lnTo>
                  <a:pt x="2409" y="125613"/>
                </a:lnTo>
                <a:lnTo>
                  <a:pt x="21683" y="66158"/>
                </a:lnTo>
                <a:lnTo>
                  <a:pt x="58977" y="24024"/>
                </a:lnTo>
                <a:lnTo>
                  <a:pt x="106826" y="2669"/>
                </a:lnTo>
                <a:lnTo>
                  <a:pt x="134239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34098" y="5836754"/>
            <a:ext cx="295275" cy="330835"/>
          </a:xfrm>
          <a:custGeom>
            <a:avLst/>
            <a:gdLst/>
            <a:ahLst/>
            <a:cxnLst/>
            <a:rect l="l" t="t" r="r" b="b"/>
            <a:pathLst>
              <a:path w="295275" h="330835">
                <a:moveTo>
                  <a:pt x="144970" y="0"/>
                </a:moveTo>
                <a:lnTo>
                  <a:pt x="208072" y="11642"/>
                </a:lnTo>
                <a:lnTo>
                  <a:pt x="256286" y="46583"/>
                </a:lnTo>
                <a:lnTo>
                  <a:pt x="286424" y="105552"/>
                </a:lnTo>
                <a:lnTo>
                  <a:pt x="293510" y="144331"/>
                </a:lnTo>
                <a:lnTo>
                  <a:pt x="295275" y="189306"/>
                </a:lnTo>
                <a:lnTo>
                  <a:pt x="85725" y="189306"/>
                </a:lnTo>
                <a:lnTo>
                  <a:pt x="87327" y="206877"/>
                </a:lnTo>
                <a:lnTo>
                  <a:pt x="105968" y="247205"/>
                </a:lnTo>
                <a:lnTo>
                  <a:pt x="140348" y="266600"/>
                </a:lnTo>
                <a:lnTo>
                  <a:pt x="154190" y="267893"/>
                </a:lnTo>
                <a:lnTo>
                  <a:pt x="163622" y="267222"/>
                </a:lnTo>
                <a:lnTo>
                  <a:pt x="198989" y="243181"/>
                </a:lnTo>
                <a:lnTo>
                  <a:pt x="207467" y="222643"/>
                </a:lnTo>
                <a:lnTo>
                  <a:pt x="290817" y="236639"/>
                </a:lnTo>
                <a:lnTo>
                  <a:pt x="270090" y="277006"/>
                </a:lnTo>
                <a:lnTo>
                  <a:pt x="240068" y="306438"/>
                </a:lnTo>
                <a:lnTo>
                  <a:pt x="201033" y="324405"/>
                </a:lnTo>
                <a:lnTo>
                  <a:pt x="153301" y="330390"/>
                </a:lnTo>
                <a:lnTo>
                  <a:pt x="114754" y="327023"/>
                </a:lnTo>
                <a:lnTo>
                  <a:pt x="53728" y="300086"/>
                </a:lnTo>
                <a:lnTo>
                  <a:pt x="17584" y="253526"/>
                </a:lnTo>
                <a:lnTo>
                  <a:pt x="1954" y="199053"/>
                </a:lnTo>
                <a:lnTo>
                  <a:pt x="0" y="167576"/>
                </a:lnTo>
                <a:lnTo>
                  <a:pt x="2568" y="130416"/>
                </a:lnTo>
                <a:lnTo>
                  <a:pt x="23113" y="68880"/>
                </a:lnTo>
                <a:lnTo>
                  <a:pt x="62979" y="25031"/>
                </a:lnTo>
                <a:lnTo>
                  <a:pt x="114924" y="2781"/>
                </a:lnTo>
                <a:lnTo>
                  <a:pt x="144970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01739" y="5792127"/>
            <a:ext cx="188671" cy="1213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839464" y="5723648"/>
            <a:ext cx="309245" cy="443865"/>
          </a:xfrm>
          <a:custGeom>
            <a:avLst/>
            <a:gdLst/>
            <a:ahLst/>
            <a:cxnLst/>
            <a:rect l="l" t="t" r="r" b="b"/>
            <a:pathLst>
              <a:path w="309245" h="443864">
                <a:moveTo>
                  <a:pt x="0" y="0"/>
                </a:moveTo>
                <a:lnTo>
                  <a:pt x="83693" y="0"/>
                </a:lnTo>
                <a:lnTo>
                  <a:pt x="83693" y="157162"/>
                </a:lnTo>
                <a:lnTo>
                  <a:pt x="103931" y="137886"/>
                </a:lnTo>
                <a:lnTo>
                  <a:pt x="125968" y="124118"/>
                </a:lnTo>
                <a:lnTo>
                  <a:pt x="149790" y="115859"/>
                </a:lnTo>
                <a:lnTo>
                  <a:pt x="175387" y="113106"/>
                </a:lnTo>
                <a:lnTo>
                  <a:pt x="203007" y="115718"/>
                </a:lnTo>
                <a:lnTo>
                  <a:pt x="250771" y="136626"/>
                </a:lnTo>
                <a:lnTo>
                  <a:pt x="287466" y="178113"/>
                </a:lnTo>
                <a:lnTo>
                  <a:pt x="306377" y="238164"/>
                </a:lnTo>
                <a:lnTo>
                  <a:pt x="308737" y="275031"/>
                </a:lnTo>
                <a:lnTo>
                  <a:pt x="306329" y="313186"/>
                </a:lnTo>
                <a:lnTo>
                  <a:pt x="287037" y="375541"/>
                </a:lnTo>
                <a:lnTo>
                  <a:pt x="249842" y="418888"/>
                </a:lnTo>
                <a:lnTo>
                  <a:pt x="203031" y="440762"/>
                </a:lnTo>
                <a:lnTo>
                  <a:pt x="176530" y="443496"/>
                </a:lnTo>
                <a:lnTo>
                  <a:pt x="163052" y="442651"/>
                </a:lnTo>
                <a:lnTo>
                  <a:pt x="123189" y="429958"/>
                </a:lnTo>
                <a:lnTo>
                  <a:pt x="87703" y="402360"/>
                </a:lnTo>
                <a:lnTo>
                  <a:pt x="77724" y="389928"/>
                </a:lnTo>
                <a:lnTo>
                  <a:pt x="77724" y="436359"/>
                </a:lnTo>
                <a:lnTo>
                  <a:pt x="0" y="436359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567051" y="5723648"/>
            <a:ext cx="308610" cy="443865"/>
          </a:xfrm>
          <a:custGeom>
            <a:avLst/>
            <a:gdLst/>
            <a:ahLst/>
            <a:cxnLst/>
            <a:rect l="l" t="t" r="r" b="b"/>
            <a:pathLst>
              <a:path w="308610" h="443864">
                <a:moveTo>
                  <a:pt x="225044" y="0"/>
                </a:moveTo>
                <a:lnTo>
                  <a:pt x="308610" y="0"/>
                </a:lnTo>
                <a:lnTo>
                  <a:pt x="308610" y="436359"/>
                </a:lnTo>
                <a:lnTo>
                  <a:pt x="231012" y="436359"/>
                </a:lnTo>
                <a:lnTo>
                  <a:pt x="231012" y="389928"/>
                </a:lnTo>
                <a:lnTo>
                  <a:pt x="220868" y="402606"/>
                </a:lnTo>
                <a:lnTo>
                  <a:pt x="185293" y="430250"/>
                </a:lnTo>
                <a:lnTo>
                  <a:pt x="145484" y="442670"/>
                </a:lnTo>
                <a:lnTo>
                  <a:pt x="132080" y="443496"/>
                </a:lnTo>
                <a:lnTo>
                  <a:pt x="105888" y="440753"/>
                </a:lnTo>
                <a:lnTo>
                  <a:pt x="59267" y="418802"/>
                </a:lnTo>
                <a:lnTo>
                  <a:pt x="21859" y="375478"/>
                </a:lnTo>
                <a:lnTo>
                  <a:pt x="2428" y="314237"/>
                </a:lnTo>
                <a:lnTo>
                  <a:pt x="0" y="277114"/>
                </a:lnTo>
                <a:lnTo>
                  <a:pt x="2359" y="239337"/>
                </a:lnTo>
                <a:lnTo>
                  <a:pt x="21270" y="178244"/>
                </a:lnTo>
                <a:lnTo>
                  <a:pt x="57965" y="136626"/>
                </a:lnTo>
                <a:lnTo>
                  <a:pt x="105729" y="115718"/>
                </a:lnTo>
                <a:lnTo>
                  <a:pt x="133350" y="113106"/>
                </a:lnTo>
                <a:lnTo>
                  <a:pt x="158946" y="115859"/>
                </a:lnTo>
                <a:lnTo>
                  <a:pt x="182768" y="124118"/>
                </a:lnTo>
                <a:lnTo>
                  <a:pt x="204805" y="137886"/>
                </a:lnTo>
                <a:lnTo>
                  <a:pt x="225044" y="157162"/>
                </a:lnTo>
                <a:lnTo>
                  <a:pt x="225044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40610" y="5723648"/>
            <a:ext cx="83820" cy="77470"/>
          </a:xfrm>
          <a:custGeom>
            <a:avLst/>
            <a:gdLst/>
            <a:ahLst/>
            <a:cxnLst/>
            <a:rect l="l" t="t" r="r" b="b"/>
            <a:pathLst>
              <a:path w="83819" h="77470">
                <a:moveTo>
                  <a:pt x="0" y="0"/>
                </a:moveTo>
                <a:lnTo>
                  <a:pt x="83565" y="0"/>
                </a:lnTo>
                <a:lnTo>
                  <a:pt x="83565" y="77381"/>
                </a:lnTo>
                <a:lnTo>
                  <a:pt x="0" y="77381"/>
                </a:lnTo>
                <a:lnTo>
                  <a:pt x="0" y="0"/>
                </a:lnTo>
                <a:close/>
              </a:path>
            </a:pathLst>
          </a:custGeom>
          <a:ln w="10667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18973" y="5723648"/>
            <a:ext cx="392430" cy="436880"/>
          </a:xfrm>
          <a:custGeom>
            <a:avLst/>
            <a:gdLst/>
            <a:ahLst/>
            <a:cxnLst/>
            <a:rect l="l" t="t" r="r" b="b"/>
            <a:pathLst>
              <a:path w="392430" h="436879">
                <a:moveTo>
                  <a:pt x="0" y="0"/>
                </a:moveTo>
                <a:lnTo>
                  <a:pt x="185432" y="0"/>
                </a:lnTo>
                <a:lnTo>
                  <a:pt x="218017" y="733"/>
                </a:lnTo>
                <a:lnTo>
                  <a:pt x="268843" y="6606"/>
                </a:lnTo>
                <a:lnTo>
                  <a:pt x="315620" y="28086"/>
                </a:lnTo>
                <a:lnTo>
                  <a:pt x="346167" y="69139"/>
                </a:lnTo>
                <a:lnTo>
                  <a:pt x="356882" y="122326"/>
                </a:lnTo>
                <a:lnTo>
                  <a:pt x="355077" y="145818"/>
                </a:lnTo>
                <a:lnTo>
                  <a:pt x="340643" y="186371"/>
                </a:lnTo>
                <a:lnTo>
                  <a:pt x="311789" y="217962"/>
                </a:lnTo>
                <a:lnTo>
                  <a:pt x="268627" y="238127"/>
                </a:lnTo>
                <a:lnTo>
                  <a:pt x="241693" y="243776"/>
                </a:lnTo>
                <a:lnTo>
                  <a:pt x="255357" y="252315"/>
                </a:lnTo>
                <a:lnTo>
                  <a:pt x="288874" y="280390"/>
                </a:lnTo>
                <a:lnTo>
                  <a:pt x="324060" y="327716"/>
                </a:lnTo>
                <a:lnTo>
                  <a:pt x="392303" y="436359"/>
                </a:lnTo>
                <a:lnTo>
                  <a:pt x="286931" y="436359"/>
                </a:lnTo>
                <a:lnTo>
                  <a:pt x="223240" y="341401"/>
                </a:lnTo>
                <a:lnTo>
                  <a:pt x="207609" y="318310"/>
                </a:lnTo>
                <a:lnTo>
                  <a:pt x="184396" y="286240"/>
                </a:lnTo>
                <a:lnTo>
                  <a:pt x="150317" y="259105"/>
                </a:lnTo>
                <a:lnTo>
                  <a:pt x="105956" y="254190"/>
                </a:lnTo>
                <a:lnTo>
                  <a:pt x="88099" y="254190"/>
                </a:lnTo>
                <a:lnTo>
                  <a:pt x="88099" y="436359"/>
                </a:lnTo>
                <a:lnTo>
                  <a:pt x="0" y="436359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225796" y="5721858"/>
            <a:ext cx="293370" cy="438150"/>
          </a:xfrm>
          <a:custGeom>
            <a:avLst/>
            <a:gdLst/>
            <a:ahLst/>
            <a:cxnLst/>
            <a:rect l="l" t="t" r="r" b="b"/>
            <a:pathLst>
              <a:path w="293370" h="438150">
                <a:moveTo>
                  <a:pt x="154686" y="0"/>
                </a:moveTo>
                <a:lnTo>
                  <a:pt x="212375" y="8705"/>
                </a:lnTo>
                <a:lnTo>
                  <a:pt x="256158" y="34823"/>
                </a:lnTo>
                <a:lnTo>
                  <a:pt x="283876" y="73891"/>
                </a:lnTo>
                <a:lnTo>
                  <a:pt x="293115" y="121437"/>
                </a:lnTo>
                <a:lnTo>
                  <a:pt x="292451" y="135996"/>
                </a:lnTo>
                <a:lnTo>
                  <a:pt x="282575" y="177545"/>
                </a:lnTo>
                <a:lnTo>
                  <a:pt x="259768" y="218936"/>
                </a:lnTo>
                <a:lnTo>
                  <a:pt x="227822" y="256955"/>
                </a:lnTo>
                <a:lnTo>
                  <a:pt x="194309" y="289026"/>
                </a:lnTo>
                <a:lnTo>
                  <a:pt x="176327" y="305657"/>
                </a:lnTo>
                <a:lnTo>
                  <a:pt x="161988" y="319238"/>
                </a:lnTo>
                <a:lnTo>
                  <a:pt x="134619" y="349003"/>
                </a:lnTo>
                <a:lnTo>
                  <a:pt x="127000" y="360464"/>
                </a:lnTo>
                <a:lnTo>
                  <a:pt x="293115" y="360464"/>
                </a:lnTo>
                <a:lnTo>
                  <a:pt x="293115" y="438149"/>
                </a:lnTo>
                <a:lnTo>
                  <a:pt x="0" y="438149"/>
                </a:lnTo>
                <a:lnTo>
                  <a:pt x="3571" y="416408"/>
                </a:lnTo>
                <a:lnTo>
                  <a:pt x="17859" y="374665"/>
                </a:lnTo>
                <a:lnTo>
                  <a:pt x="43366" y="333326"/>
                </a:lnTo>
                <a:lnTo>
                  <a:pt x="90332" y="281009"/>
                </a:lnTo>
                <a:lnTo>
                  <a:pt x="122554" y="250024"/>
                </a:lnTo>
                <a:lnTo>
                  <a:pt x="148105" y="225807"/>
                </a:lnTo>
                <a:lnTo>
                  <a:pt x="168179" y="205828"/>
                </a:lnTo>
                <a:lnTo>
                  <a:pt x="199471" y="165678"/>
                </a:lnTo>
                <a:lnTo>
                  <a:pt x="209168" y="127393"/>
                </a:lnTo>
                <a:lnTo>
                  <a:pt x="208238" y="114212"/>
                </a:lnTo>
                <a:lnTo>
                  <a:pt x="185943" y="77803"/>
                </a:lnTo>
                <a:lnTo>
                  <a:pt x="152653" y="69354"/>
                </a:lnTo>
                <a:lnTo>
                  <a:pt x="140198" y="70340"/>
                </a:lnTo>
                <a:lnTo>
                  <a:pt x="104038" y="94317"/>
                </a:lnTo>
                <a:lnTo>
                  <a:pt x="93090" y="137515"/>
                </a:lnTo>
                <a:lnTo>
                  <a:pt x="9778" y="129184"/>
                </a:lnTo>
                <a:lnTo>
                  <a:pt x="25193" y="69873"/>
                </a:lnTo>
                <a:lnTo>
                  <a:pt x="56514" y="30060"/>
                </a:lnTo>
                <a:lnTo>
                  <a:pt x="100695" y="7515"/>
                </a:lnTo>
                <a:lnTo>
                  <a:pt x="126470" y="1878"/>
                </a:lnTo>
                <a:lnTo>
                  <a:pt x="154686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574791" y="5721858"/>
            <a:ext cx="815086" cy="44559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084696" y="5972187"/>
            <a:ext cx="305435" cy="77470"/>
          </a:xfrm>
          <a:custGeom>
            <a:avLst/>
            <a:gdLst/>
            <a:ahLst/>
            <a:cxnLst/>
            <a:rect l="l" t="t" r="r" b="b"/>
            <a:pathLst>
              <a:path w="305435" h="77470">
                <a:moveTo>
                  <a:pt x="0" y="0"/>
                </a:moveTo>
                <a:lnTo>
                  <a:pt x="305180" y="0"/>
                </a:lnTo>
                <a:lnTo>
                  <a:pt x="305180" y="77089"/>
                </a:lnTo>
                <a:lnTo>
                  <a:pt x="0" y="77089"/>
                </a:lnTo>
                <a:lnTo>
                  <a:pt x="0" y="0"/>
                </a:lnTo>
                <a:close/>
              </a:path>
            </a:pathLst>
          </a:custGeom>
          <a:ln w="10667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663184" y="5932919"/>
            <a:ext cx="126492" cy="1705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084696" y="5840323"/>
            <a:ext cx="305435" cy="76835"/>
          </a:xfrm>
          <a:custGeom>
            <a:avLst/>
            <a:gdLst/>
            <a:ahLst/>
            <a:cxnLst/>
            <a:rect l="l" t="t" r="r" b="b"/>
            <a:pathLst>
              <a:path w="305435" h="76835">
                <a:moveTo>
                  <a:pt x="0" y="0"/>
                </a:moveTo>
                <a:lnTo>
                  <a:pt x="305180" y="0"/>
                </a:lnTo>
                <a:lnTo>
                  <a:pt x="305180" y="76796"/>
                </a:lnTo>
                <a:lnTo>
                  <a:pt x="0" y="76796"/>
                </a:lnTo>
                <a:lnTo>
                  <a:pt x="0" y="0"/>
                </a:lnTo>
                <a:close/>
              </a:path>
            </a:pathLst>
          </a:custGeom>
          <a:ln w="10667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574791" y="5721858"/>
            <a:ext cx="291465" cy="445770"/>
          </a:xfrm>
          <a:custGeom>
            <a:avLst/>
            <a:gdLst/>
            <a:ahLst/>
            <a:cxnLst/>
            <a:rect l="l" t="t" r="r" b="b"/>
            <a:pathLst>
              <a:path w="291464" h="445770">
                <a:moveTo>
                  <a:pt x="159512" y="0"/>
                </a:moveTo>
                <a:lnTo>
                  <a:pt x="204946" y="6954"/>
                </a:lnTo>
                <a:lnTo>
                  <a:pt x="241808" y="27825"/>
                </a:lnTo>
                <a:lnTo>
                  <a:pt x="268477" y="61945"/>
                </a:lnTo>
                <a:lnTo>
                  <a:pt x="283337" y="108648"/>
                </a:lnTo>
                <a:lnTo>
                  <a:pt x="202437" y="117576"/>
                </a:lnTo>
                <a:lnTo>
                  <a:pt x="200320" y="105891"/>
                </a:lnTo>
                <a:lnTo>
                  <a:pt x="197024" y="95846"/>
                </a:lnTo>
                <a:lnTo>
                  <a:pt x="163958" y="69502"/>
                </a:lnTo>
                <a:lnTo>
                  <a:pt x="154432" y="68757"/>
                </a:lnTo>
                <a:lnTo>
                  <a:pt x="141714" y="70246"/>
                </a:lnTo>
                <a:lnTo>
                  <a:pt x="109728" y="92570"/>
                </a:lnTo>
                <a:lnTo>
                  <a:pt x="94742" y="129259"/>
                </a:lnTo>
                <a:lnTo>
                  <a:pt x="86613" y="191693"/>
                </a:lnTo>
                <a:lnTo>
                  <a:pt x="103187" y="175541"/>
                </a:lnTo>
                <a:lnTo>
                  <a:pt x="121665" y="164004"/>
                </a:lnTo>
                <a:lnTo>
                  <a:pt x="164337" y="154774"/>
                </a:lnTo>
                <a:lnTo>
                  <a:pt x="212931" y="164747"/>
                </a:lnTo>
                <a:lnTo>
                  <a:pt x="254000" y="194665"/>
                </a:lnTo>
                <a:lnTo>
                  <a:pt x="282003" y="240357"/>
                </a:lnTo>
                <a:lnTo>
                  <a:pt x="291338" y="297649"/>
                </a:lnTo>
                <a:lnTo>
                  <a:pt x="288885" y="329482"/>
                </a:lnTo>
                <a:lnTo>
                  <a:pt x="269263" y="383208"/>
                </a:lnTo>
                <a:lnTo>
                  <a:pt x="231070" y="422816"/>
                </a:lnTo>
                <a:lnTo>
                  <a:pt x="180639" y="443061"/>
                </a:lnTo>
                <a:lnTo>
                  <a:pt x="151257" y="445592"/>
                </a:lnTo>
                <a:lnTo>
                  <a:pt x="119661" y="442382"/>
                </a:lnTo>
                <a:lnTo>
                  <a:pt x="65281" y="416708"/>
                </a:lnTo>
                <a:lnTo>
                  <a:pt x="23949" y="364473"/>
                </a:lnTo>
                <a:lnTo>
                  <a:pt x="10652" y="326494"/>
                </a:lnTo>
                <a:lnTo>
                  <a:pt x="2665" y="280310"/>
                </a:lnTo>
                <a:lnTo>
                  <a:pt x="0" y="225920"/>
                </a:lnTo>
                <a:lnTo>
                  <a:pt x="2764" y="170127"/>
                </a:lnTo>
                <a:lnTo>
                  <a:pt x="11064" y="122707"/>
                </a:lnTo>
                <a:lnTo>
                  <a:pt x="24913" y="83659"/>
                </a:lnTo>
                <a:lnTo>
                  <a:pt x="68161" y="29805"/>
                </a:lnTo>
                <a:lnTo>
                  <a:pt x="125743" y="3312"/>
                </a:lnTo>
                <a:lnTo>
                  <a:pt x="159512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585204" y="5796737"/>
            <a:ext cx="1837690" cy="3692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20431" y="5938837"/>
            <a:ext cx="114680" cy="7237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544561" y="5896851"/>
            <a:ext cx="392430" cy="263525"/>
          </a:xfrm>
          <a:custGeom>
            <a:avLst/>
            <a:gdLst/>
            <a:ahLst/>
            <a:cxnLst/>
            <a:rect l="l" t="t" r="r" b="b"/>
            <a:pathLst>
              <a:path w="392429" h="263525">
                <a:moveTo>
                  <a:pt x="0" y="0"/>
                </a:moveTo>
                <a:lnTo>
                  <a:pt x="67564" y="0"/>
                </a:lnTo>
                <a:lnTo>
                  <a:pt x="116967" y="172465"/>
                </a:lnTo>
                <a:lnTo>
                  <a:pt x="162306" y="0"/>
                </a:lnTo>
                <a:lnTo>
                  <a:pt x="229362" y="0"/>
                </a:lnTo>
                <a:lnTo>
                  <a:pt x="273304" y="172465"/>
                </a:lnTo>
                <a:lnTo>
                  <a:pt x="323596" y="0"/>
                </a:lnTo>
                <a:lnTo>
                  <a:pt x="392176" y="0"/>
                </a:lnTo>
                <a:lnTo>
                  <a:pt x="307721" y="263156"/>
                </a:lnTo>
                <a:lnTo>
                  <a:pt x="240792" y="263156"/>
                </a:lnTo>
                <a:lnTo>
                  <a:pt x="195453" y="93903"/>
                </a:lnTo>
                <a:lnTo>
                  <a:pt x="150876" y="263156"/>
                </a:lnTo>
                <a:lnTo>
                  <a:pt x="83185" y="263156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252332" y="5890895"/>
            <a:ext cx="170815" cy="269240"/>
          </a:xfrm>
          <a:custGeom>
            <a:avLst/>
            <a:gdLst/>
            <a:ahLst/>
            <a:cxnLst/>
            <a:rect l="l" t="t" r="r" b="b"/>
            <a:pathLst>
              <a:path w="170815" h="269239">
                <a:moveTo>
                  <a:pt x="124714" y="0"/>
                </a:moveTo>
                <a:lnTo>
                  <a:pt x="136503" y="821"/>
                </a:lnTo>
                <a:lnTo>
                  <a:pt x="148066" y="3284"/>
                </a:lnTo>
                <a:lnTo>
                  <a:pt x="159414" y="7388"/>
                </a:lnTo>
                <a:lnTo>
                  <a:pt x="170561" y="13131"/>
                </a:lnTo>
                <a:lnTo>
                  <a:pt x="148971" y="73850"/>
                </a:lnTo>
                <a:lnTo>
                  <a:pt x="140352" y="68859"/>
                </a:lnTo>
                <a:lnTo>
                  <a:pt x="132032" y="65295"/>
                </a:lnTo>
                <a:lnTo>
                  <a:pt x="124021" y="63158"/>
                </a:lnTo>
                <a:lnTo>
                  <a:pt x="116332" y="62445"/>
                </a:lnTo>
                <a:lnTo>
                  <a:pt x="109281" y="62950"/>
                </a:lnTo>
                <a:lnTo>
                  <a:pt x="78706" y="89898"/>
                </a:lnTo>
                <a:lnTo>
                  <a:pt x="71167" y="132205"/>
                </a:lnTo>
                <a:lnTo>
                  <a:pt x="69723" y="187832"/>
                </a:lnTo>
                <a:lnTo>
                  <a:pt x="69723" y="269112"/>
                </a:lnTo>
                <a:lnTo>
                  <a:pt x="0" y="269112"/>
                </a:lnTo>
                <a:lnTo>
                  <a:pt x="0" y="5956"/>
                </a:lnTo>
                <a:lnTo>
                  <a:pt x="64770" y="5956"/>
                </a:lnTo>
                <a:lnTo>
                  <a:pt x="64770" y="43370"/>
                </a:lnTo>
                <a:lnTo>
                  <a:pt x="72844" y="31242"/>
                </a:lnTo>
                <a:lnTo>
                  <a:pt x="101425" y="4741"/>
                </a:lnTo>
                <a:lnTo>
                  <a:pt x="116474" y="526"/>
                </a:lnTo>
                <a:lnTo>
                  <a:pt x="124714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953120" y="5890895"/>
            <a:ext cx="245745" cy="275590"/>
          </a:xfrm>
          <a:custGeom>
            <a:avLst/>
            <a:gdLst/>
            <a:ahLst/>
            <a:cxnLst/>
            <a:rect l="l" t="t" r="r" b="b"/>
            <a:pathLst>
              <a:path w="245745" h="275589">
                <a:moveTo>
                  <a:pt x="120650" y="0"/>
                </a:moveTo>
                <a:lnTo>
                  <a:pt x="173196" y="9696"/>
                </a:lnTo>
                <a:lnTo>
                  <a:pt x="213359" y="38785"/>
                </a:lnTo>
                <a:lnTo>
                  <a:pt x="238410" y="87880"/>
                </a:lnTo>
                <a:lnTo>
                  <a:pt x="245745" y="157606"/>
                </a:lnTo>
                <a:lnTo>
                  <a:pt x="71374" y="157606"/>
                </a:lnTo>
                <a:lnTo>
                  <a:pt x="72707" y="172235"/>
                </a:lnTo>
                <a:lnTo>
                  <a:pt x="96714" y="213337"/>
                </a:lnTo>
                <a:lnTo>
                  <a:pt x="128397" y="223024"/>
                </a:lnTo>
                <a:lnTo>
                  <a:pt x="136201" y="222467"/>
                </a:lnTo>
                <a:lnTo>
                  <a:pt x="169527" y="194588"/>
                </a:lnTo>
                <a:lnTo>
                  <a:pt x="172720" y="185356"/>
                </a:lnTo>
                <a:lnTo>
                  <a:pt x="242061" y="197002"/>
                </a:lnTo>
                <a:lnTo>
                  <a:pt x="213272" y="243999"/>
                </a:lnTo>
                <a:lnTo>
                  <a:pt x="167322" y="270073"/>
                </a:lnTo>
                <a:lnTo>
                  <a:pt x="127634" y="275056"/>
                </a:lnTo>
                <a:lnTo>
                  <a:pt x="95507" y="272253"/>
                </a:lnTo>
                <a:lnTo>
                  <a:pt x="44731" y="249832"/>
                </a:lnTo>
                <a:lnTo>
                  <a:pt x="14626" y="211064"/>
                </a:lnTo>
                <a:lnTo>
                  <a:pt x="1621" y="165715"/>
                </a:lnTo>
                <a:lnTo>
                  <a:pt x="0" y="139509"/>
                </a:lnTo>
                <a:lnTo>
                  <a:pt x="2141" y="108574"/>
                </a:lnTo>
                <a:lnTo>
                  <a:pt x="19234" y="57343"/>
                </a:lnTo>
                <a:lnTo>
                  <a:pt x="52427" y="20841"/>
                </a:lnTo>
                <a:lnTo>
                  <a:pt x="95670" y="2316"/>
                </a:lnTo>
                <a:lnTo>
                  <a:pt x="120650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272273" y="5890895"/>
            <a:ext cx="245745" cy="275590"/>
          </a:xfrm>
          <a:custGeom>
            <a:avLst/>
            <a:gdLst/>
            <a:ahLst/>
            <a:cxnLst/>
            <a:rect l="l" t="t" r="r" b="b"/>
            <a:pathLst>
              <a:path w="245745" h="275589">
                <a:moveTo>
                  <a:pt x="120396" y="0"/>
                </a:moveTo>
                <a:lnTo>
                  <a:pt x="167433" y="4400"/>
                </a:lnTo>
                <a:lnTo>
                  <a:pt x="212780" y="27448"/>
                </a:lnTo>
                <a:lnTo>
                  <a:pt x="236854" y="69634"/>
                </a:lnTo>
                <a:lnTo>
                  <a:pt x="171196" y="81775"/>
                </a:lnTo>
                <a:lnTo>
                  <a:pt x="168624" y="74545"/>
                </a:lnTo>
                <a:lnTo>
                  <a:pt x="165100" y="68211"/>
                </a:lnTo>
                <a:lnTo>
                  <a:pt x="121666" y="50063"/>
                </a:lnTo>
                <a:lnTo>
                  <a:pt x="108850" y="50542"/>
                </a:lnTo>
                <a:lnTo>
                  <a:pt x="74295" y="66078"/>
                </a:lnTo>
                <a:lnTo>
                  <a:pt x="74295" y="71869"/>
                </a:lnTo>
                <a:lnTo>
                  <a:pt x="74295" y="76822"/>
                </a:lnTo>
                <a:lnTo>
                  <a:pt x="121374" y="98116"/>
                </a:lnTo>
                <a:lnTo>
                  <a:pt x="146303" y="104076"/>
                </a:lnTo>
                <a:lnTo>
                  <a:pt x="172021" y="110755"/>
                </a:lnTo>
                <a:lnTo>
                  <a:pt x="210883" y="126243"/>
                </a:lnTo>
                <a:lnTo>
                  <a:pt x="240315" y="157294"/>
                </a:lnTo>
                <a:lnTo>
                  <a:pt x="245745" y="186842"/>
                </a:lnTo>
                <a:lnTo>
                  <a:pt x="243861" y="204296"/>
                </a:lnTo>
                <a:lnTo>
                  <a:pt x="215519" y="249046"/>
                </a:lnTo>
                <a:lnTo>
                  <a:pt x="178053" y="268552"/>
                </a:lnTo>
                <a:lnTo>
                  <a:pt x="126110" y="275056"/>
                </a:lnTo>
                <a:lnTo>
                  <a:pt x="100635" y="273694"/>
                </a:lnTo>
                <a:lnTo>
                  <a:pt x="58066" y="262792"/>
                </a:lnTo>
                <a:lnTo>
                  <a:pt x="15033" y="227545"/>
                </a:lnTo>
                <a:lnTo>
                  <a:pt x="0" y="194030"/>
                </a:lnTo>
                <a:lnTo>
                  <a:pt x="69850" y="183375"/>
                </a:lnTo>
                <a:lnTo>
                  <a:pt x="72632" y="192924"/>
                </a:lnTo>
                <a:lnTo>
                  <a:pt x="76581" y="201247"/>
                </a:lnTo>
                <a:lnTo>
                  <a:pt x="114512" y="224094"/>
                </a:lnTo>
                <a:lnTo>
                  <a:pt x="126110" y="224751"/>
                </a:lnTo>
                <a:lnTo>
                  <a:pt x="138783" y="224132"/>
                </a:lnTo>
                <a:lnTo>
                  <a:pt x="175895" y="204025"/>
                </a:lnTo>
                <a:lnTo>
                  <a:pt x="175895" y="196265"/>
                </a:lnTo>
                <a:lnTo>
                  <a:pt x="175895" y="190969"/>
                </a:lnTo>
                <a:lnTo>
                  <a:pt x="147700" y="173951"/>
                </a:lnTo>
                <a:lnTo>
                  <a:pt x="109384" y="164865"/>
                </a:lnTo>
                <a:lnTo>
                  <a:pt x="55993" y="147891"/>
                </a:lnTo>
                <a:lnTo>
                  <a:pt x="17462" y="114547"/>
                </a:lnTo>
                <a:lnTo>
                  <a:pt x="9651" y="80784"/>
                </a:lnTo>
                <a:lnTo>
                  <a:pt x="11340" y="64368"/>
                </a:lnTo>
                <a:lnTo>
                  <a:pt x="36575" y="23291"/>
                </a:lnTo>
                <a:lnTo>
                  <a:pt x="71056" y="5826"/>
                </a:lnTo>
                <a:lnTo>
                  <a:pt x="93868" y="1456"/>
                </a:lnTo>
                <a:lnTo>
                  <a:pt x="120396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986905" y="5890895"/>
            <a:ext cx="240029" cy="269240"/>
          </a:xfrm>
          <a:custGeom>
            <a:avLst/>
            <a:gdLst/>
            <a:ahLst/>
            <a:cxnLst/>
            <a:rect l="l" t="t" r="r" b="b"/>
            <a:pathLst>
              <a:path w="240029" h="269239">
                <a:moveTo>
                  <a:pt x="151384" y="0"/>
                </a:moveTo>
                <a:lnTo>
                  <a:pt x="193548" y="8305"/>
                </a:lnTo>
                <a:lnTo>
                  <a:pt x="226875" y="36152"/>
                </a:lnTo>
                <a:lnTo>
                  <a:pt x="238934" y="78616"/>
                </a:lnTo>
                <a:lnTo>
                  <a:pt x="239902" y="105562"/>
                </a:lnTo>
                <a:lnTo>
                  <a:pt x="239902" y="269112"/>
                </a:lnTo>
                <a:lnTo>
                  <a:pt x="170179" y="269112"/>
                </a:lnTo>
                <a:lnTo>
                  <a:pt x="170179" y="134810"/>
                </a:lnTo>
                <a:lnTo>
                  <a:pt x="169914" y="115376"/>
                </a:lnTo>
                <a:lnTo>
                  <a:pt x="162814" y="71323"/>
                </a:lnTo>
                <a:lnTo>
                  <a:pt x="151256" y="60223"/>
                </a:lnTo>
                <a:lnTo>
                  <a:pt x="144525" y="55587"/>
                </a:lnTo>
                <a:lnTo>
                  <a:pt x="136525" y="53276"/>
                </a:lnTo>
                <a:lnTo>
                  <a:pt x="127126" y="53276"/>
                </a:lnTo>
                <a:lnTo>
                  <a:pt x="88020" y="68550"/>
                </a:lnTo>
                <a:lnTo>
                  <a:pt x="70929" y="112747"/>
                </a:lnTo>
                <a:lnTo>
                  <a:pt x="69596" y="149923"/>
                </a:lnTo>
                <a:lnTo>
                  <a:pt x="69596" y="269112"/>
                </a:lnTo>
                <a:lnTo>
                  <a:pt x="0" y="269112"/>
                </a:lnTo>
                <a:lnTo>
                  <a:pt x="0" y="5956"/>
                </a:lnTo>
                <a:lnTo>
                  <a:pt x="64643" y="5956"/>
                </a:lnTo>
                <a:lnTo>
                  <a:pt x="64643" y="44602"/>
                </a:lnTo>
                <a:lnTo>
                  <a:pt x="83000" y="25090"/>
                </a:lnTo>
                <a:lnTo>
                  <a:pt x="103584" y="11152"/>
                </a:lnTo>
                <a:lnTo>
                  <a:pt x="126382" y="2788"/>
                </a:lnTo>
                <a:lnTo>
                  <a:pt x="151384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715506" y="5881484"/>
            <a:ext cx="99695" cy="135255"/>
          </a:xfrm>
          <a:custGeom>
            <a:avLst/>
            <a:gdLst/>
            <a:ahLst/>
            <a:cxnLst/>
            <a:rect l="l" t="t" r="r" b="b"/>
            <a:pathLst>
              <a:path w="99695" h="135254">
                <a:moveTo>
                  <a:pt x="49149" y="0"/>
                </a:moveTo>
                <a:lnTo>
                  <a:pt x="0" y="134797"/>
                </a:lnTo>
                <a:lnTo>
                  <a:pt x="99187" y="134797"/>
                </a:lnTo>
                <a:lnTo>
                  <a:pt x="49149" y="0"/>
                </a:lnTo>
                <a:close/>
              </a:path>
            </a:pathLst>
          </a:custGeom>
          <a:ln w="1066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585204" y="5796737"/>
            <a:ext cx="364490" cy="363855"/>
          </a:xfrm>
          <a:custGeom>
            <a:avLst/>
            <a:gdLst/>
            <a:ahLst/>
            <a:cxnLst/>
            <a:rect l="l" t="t" r="r" b="b"/>
            <a:pathLst>
              <a:path w="364490" h="363854">
                <a:moveTo>
                  <a:pt x="141477" y="0"/>
                </a:moveTo>
                <a:lnTo>
                  <a:pt x="219075" y="0"/>
                </a:lnTo>
                <a:lnTo>
                  <a:pt x="364490" y="363270"/>
                </a:lnTo>
                <a:lnTo>
                  <a:pt x="284734" y="363270"/>
                </a:lnTo>
                <a:lnTo>
                  <a:pt x="252984" y="280758"/>
                </a:lnTo>
                <a:lnTo>
                  <a:pt x="107823" y="280758"/>
                </a:lnTo>
                <a:lnTo>
                  <a:pt x="77850" y="363270"/>
                </a:lnTo>
                <a:lnTo>
                  <a:pt x="0" y="363270"/>
                </a:lnTo>
                <a:lnTo>
                  <a:pt x="141477" y="0"/>
                </a:lnTo>
                <a:close/>
              </a:path>
            </a:pathLst>
          </a:custGeom>
          <a:ln w="10667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473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95600" y="228601"/>
            <a:ext cx="2498597" cy="533399"/>
          </a:xfrm>
        </p:spPr>
        <p:txBody>
          <a:bodyPr/>
          <a:lstStyle/>
          <a:p>
            <a:r>
              <a:rPr lang="en-US" dirty="0"/>
              <a:t>CONCEPT MAP</a:t>
            </a:r>
            <a:br>
              <a:rPr lang="en-US" dirty="0"/>
            </a:b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381000" y="1066800"/>
            <a:ext cx="8382000" cy="5257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85800"/>
            <a:ext cx="85915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5592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0200" y="2286000"/>
            <a:ext cx="5800820" cy="14465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THANK YOU</a:t>
            </a:r>
            <a:endParaRPr lang="en-US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0447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C6D8EA-3D0E-4E38-A472-9133A1E72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9" y="533400"/>
            <a:ext cx="3771265" cy="67710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400" dirty="0" smtClean="0"/>
              <a:t>INTRODUCTION</a:t>
            </a:r>
            <a:endParaRPr lang="en-IN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5FC085-0D34-4B95-9D69-73AD5D8560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739759"/>
          </a:xfrm>
        </p:spPr>
        <p:txBody>
          <a:bodyPr/>
          <a:lstStyle/>
          <a:p>
            <a:r>
              <a:rPr lang="en-US" sz="2800" dirty="0"/>
              <a:t> This is a story about one of India’s great mathematical genius. Once Prof </a:t>
            </a:r>
            <a:r>
              <a:rPr lang="en-US" sz="2800" dirty="0" err="1"/>
              <a:t>G.H.Hardy</a:t>
            </a:r>
            <a:r>
              <a:rPr lang="en-US" sz="2800" dirty="0"/>
              <a:t> came to visit him in a taxi whose number is 1729.While talking to Ramanujan, Hardy described this number as a dull number. Ramanujan quickly pointed out that 1729 was indeed interesting. He said it is the smallest number that can be expressed as a sum of two cubes in two different ways: </a:t>
            </a:r>
            <a:r>
              <a:rPr lang="en-US" sz="2800" dirty="0" smtClean="0"/>
              <a:t>1729=1728+1 and 1729=1000+729</a:t>
            </a:r>
          </a:p>
          <a:p>
            <a:r>
              <a:rPr lang="en-US" sz="2800" dirty="0" smtClean="0"/>
              <a:t>1729 </a:t>
            </a:r>
            <a:r>
              <a:rPr lang="en-US" sz="2800" dirty="0"/>
              <a:t>has since then known as Hardy-</a:t>
            </a:r>
            <a:r>
              <a:rPr lang="en-US" sz="2800" dirty="0" err="1"/>
              <a:t>Ramanujam</a:t>
            </a:r>
            <a:r>
              <a:rPr lang="en-US" sz="2800" dirty="0"/>
              <a:t> number.</a:t>
            </a:r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xmlns="" val="3446921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/>
          <p:nvPr/>
        </p:nvSpPr>
        <p:spPr>
          <a:xfrm>
            <a:off x="457200" y="1426800"/>
            <a:ext cx="8229600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152265" algn="l"/>
              </a:tabLst>
              <a:defRPr/>
            </a:pPr>
            <a:r>
              <a:rPr lang="en-I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kumimoji="0" sz="40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4000" b="0" i="0" u="none" strike="noStrike" kern="1200" cap="none" spc="-35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word</a:t>
            </a:r>
            <a:r>
              <a:rPr kumimoji="0" lang="en-IN" sz="4000" b="0" i="0" u="none" strike="noStrike" kern="1200" cap="none" spc="-35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4000" b="0" i="0" u="none" strike="noStrike" kern="1200" cap="none" spc="-45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“cube</a:t>
            </a:r>
            <a:r>
              <a:rPr kumimoji="0" sz="4000" b="0" i="0" u="none" strike="noStrike" kern="1200" cap="none" spc="-45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kumimoji="0" sz="4000" b="0" i="0" u="none" strike="noStrike" kern="1200" cap="none" spc="-45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geometry.</a:t>
            </a:r>
            <a:r>
              <a:rPr kumimoji="0" lang="en-IN" sz="4000" b="0" i="0" u="none" strike="noStrike" kern="1200" cap="none" spc="-45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cube</a:t>
            </a:r>
            <a:r>
              <a:rPr kumimoji="0" sz="4000" b="0" i="0" u="none" strike="noStrike" kern="1200" cap="none" spc="15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kumimoji="0" sz="4000" b="0" i="0" u="none" strike="noStrike" kern="1200" cap="none" spc="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kumimoji="0" sz="40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solid</a:t>
            </a:r>
            <a:r>
              <a:rPr lang="en-IN" sz="4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4000" b="0" i="0" u="none" strike="noStrike" kern="1200" cap="none" spc="-15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figure </a:t>
            </a:r>
            <a:r>
              <a:rPr kumimoji="0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kumimoji="0" sz="4000" b="0" i="0" u="none" strike="noStrike" kern="1200" cap="none" spc="15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40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kumimoji="0" lang="en-IN" sz="4000" b="0" i="0" u="none" strike="noStrike" kern="1200" cap="none" spc="-5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all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its </a:t>
            </a:r>
            <a:r>
              <a:rPr kumimoji="0" sz="40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sides </a:t>
            </a:r>
            <a:r>
              <a:rPr kumimoji="0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equal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2428330" y="546911"/>
            <a:ext cx="4582070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Do you Know?</a:t>
            </a:r>
            <a:endParaRPr 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15" name="object 2"/>
          <p:cNvGrpSpPr/>
          <p:nvPr/>
        </p:nvGrpSpPr>
        <p:grpSpPr>
          <a:xfrm>
            <a:off x="2486804" y="3531764"/>
            <a:ext cx="2438400" cy="2603500"/>
            <a:chOff x="3041650" y="2813050"/>
            <a:chExt cx="2298700" cy="2298700"/>
          </a:xfrm>
        </p:grpSpPr>
        <p:sp>
          <p:nvSpPr>
            <p:cNvPr id="16" name="object 3"/>
            <p:cNvSpPr/>
            <p:nvPr/>
          </p:nvSpPr>
          <p:spPr>
            <a:xfrm>
              <a:off x="3352800" y="3943350"/>
              <a:ext cx="857250" cy="857250"/>
            </a:xfrm>
            <a:custGeom>
              <a:avLst/>
              <a:gdLst/>
              <a:ahLst/>
              <a:cxnLst/>
              <a:rect l="l" t="t" r="r" b="b"/>
              <a:pathLst>
                <a:path w="857250" h="857250">
                  <a:moveTo>
                    <a:pt x="857250" y="0"/>
                  </a:moveTo>
                  <a:lnTo>
                    <a:pt x="0" y="0"/>
                  </a:lnTo>
                  <a:lnTo>
                    <a:pt x="0" y="857250"/>
                  </a:lnTo>
                  <a:lnTo>
                    <a:pt x="857250" y="857250"/>
                  </a:lnTo>
                  <a:lnTo>
                    <a:pt x="857250" y="0"/>
                  </a:lnTo>
                  <a:close/>
                </a:path>
              </a:pathLst>
            </a:custGeom>
            <a:solidFill>
              <a:srgbClr val="AC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4"/>
            <p:cNvSpPr/>
            <p:nvPr/>
          </p:nvSpPr>
          <p:spPr>
            <a:xfrm>
              <a:off x="4210050" y="3657600"/>
              <a:ext cx="285750" cy="1143000"/>
            </a:xfrm>
            <a:custGeom>
              <a:avLst/>
              <a:gdLst/>
              <a:ahLst/>
              <a:cxnLst/>
              <a:rect l="l" t="t" r="r" b="b"/>
              <a:pathLst>
                <a:path w="285750" h="1143000">
                  <a:moveTo>
                    <a:pt x="285750" y="0"/>
                  </a:moveTo>
                  <a:lnTo>
                    <a:pt x="0" y="285750"/>
                  </a:lnTo>
                  <a:lnTo>
                    <a:pt x="0" y="1143000"/>
                  </a:lnTo>
                  <a:lnTo>
                    <a:pt x="285750" y="857250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8A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5"/>
            <p:cNvSpPr/>
            <p:nvPr/>
          </p:nvSpPr>
          <p:spPr>
            <a:xfrm>
              <a:off x="3352800" y="3657600"/>
              <a:ext cx="1143000" cy="285750"/>
            </a:xfrm>
            <a:custGeom>
              <a:avLst/>
              <a:gdLst/>
              <a:ahLst/>
              <a:cxnLst/>
              <a:rect l="l" t="t" r="r" b="b"/>
              <a:pathLst>
                <a:path w="1143000" h="285750">
                  <a:moveTo>
                    <a:pt x="1143000" y="0"/>
                  </a:moveTo>
                  <a:lnTo>
                    <a:pt x="285750" y="0"/>
                  </a:lnTo>
                  <a:lnTo>
                    <a:pt x="0" y="285750"/>
                  </a:lnTo>
                  <a:lnTo>
                    <a:pt x="857250" y="285750"/>
                  </a:lnTo>
                  <a:lnTo>
                    <a:pt x="1143000" y="0"/>
                  </a:lnTo>
                  <a:close/>
                </a:path>
              </a:pathLst>
            </a:custGeom>
            <a:solidFill>
              <a:srgbClr val="BC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6"/>
            <p:cNvSpPr/>
            <p:nvPr/>
          </p:nvSpPr>
          <p:spPr>
            <a:xfrm>
              <a:off x="3352800" y="365760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285750"/>
                  </a:moveTo>
                  <a:lnTo>
                    <a:pt x="285750" y="0"/>
                  </a:lnTo>
                  <a:lnTo>
                    <a:pt x="1143000" y="0"/>
                  </a:lnTo>
                  <a:lnTo>
                    <a:pt x="1143000" y="857250"/>
                  </a:lnTo>
                  <a:lnTo>
                    <a:pt x="857250" y="1143000"/>
                  </a:lnTo>
                  <a:lnTo>
                    <a:pt x="0" y="1143000"/>
                  </a:lnTo>
                  <a:lnTo>
                    <a:pt x="0" y="285750"/>
                  </a:lnTo>
                  <a:close/>
                </a:path>
                <a:path w="1143000" h="1143000">
                  <a:moveTo>
                    <a:pt x="0" y="285750"/>
                  </a:moveTo>
                  <a:lnTo>
                    <a:pt x="857250" y="285750"/>
                  </a:lnTo>
                  <a:lnTo>
                    <a:pt x="114300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/>
            <p:cNvSpPr/>
            <p:nvPr/>
          </p:nvSpPr>
          <p:spPr>
            <a:xfrm>
              <a:off x="4191000" y="3943350"/>
              <a:ext cx="857250" cy="857250"/>
            </a:xfrm>
            <a:custGeom>
              <a:avLst/>
              <a:gdLst/>
              <a:ahLst/>
              <a:cxnLst/>
              <a:rect l="l" t="t" r="r" b="b"/>
              <a:pathLst>
                <a:path w="857250" h="857250">
                  <a:moveTo>
                    <a:pt x="857250" y="0"/>
                  </a:moveTo>
                  <a:lnTo>
                    <a:pt x="0" y="0"/>
                  </a:lnTo>
                  <a:lnTo>
                    <a:pt x="0" y="857250"/>
                  </a:lnTo>
                  <a:lnTo>
                    <a:pt x="857250" y="857250"/>
                  </a:lnTo>
                  <a:lnTo>
                    <a:pt x="857250" y="0"/>
                  </a:lnTo>
                  <a:close/>
                </a:path>
              </a:pathLst>
            </a:custGeom>
            <a:solidFill>
              <a:srgbClr val="AC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/>
            <p:cNvSpPr/>
            <p:nvPr/>
          </p:nvSpPr>
          <p:spPr>
            <a:xfrm>
              <a:off x="5048250" y="3657600"/>
              <a:ext cx="285750" cy="1143000"/>
            </a:xfrm>
            <a:custGeom>
              <a:avLst/>
              <a:gdLst/>
              <a:ahLst/>
              <a:cxnLst/>
              <a:rect l="l" t="t" r="r" b="b"/>
              <a:pathLst>
                <a:path w="285750" h="1143000">
                  <a:moveTo>
                    <a:pt x="285750" y="0"/>
                  </a:moveTo>
                  <a:lnTo>
                    <a:pt x="0" y="285750"/>
                  </a:lnTo>
                  <a:lnTo>
                    <a:pt x="0" y="1143000"/>
                  </a:lnTo>
                  <a:lnTo>
                    <a:pt x="285750" y="857250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8A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/>
            <p:cNvSpPr/>
            <p:nvPr/>
          </p:nvSpPr>
          <p:spPr>
            <a:xfrm>
              <a:off x="4191000" y="3657600"/>
              <a:ext cx="1143000" cy="285750"/>
            </a:xfrm>
            <a:custGeom>
              <a:avLst/>
              <a:gdLst/>
              <a:ahLst/>
              <a:cxnLst/>
              <a:rect l="l" t="t" r="r" b="b"/>
              <a:pathLst>
                <a:path w="1143000" h="285750">
                  <a:moveTo>
                    <a:pt x="1143000" y="0"/>
                  </a:moveTo>
                  <a:lnTo>
                    <a:pt x="285750" y="0"/>
                  </a:lnTo>
                  <a:lnTo>
                    <a:pt x="0" y="285750"/>
                  </a:lnTo>
                  <a:lnTo>
                    <a:pt x="857250" y="285750"/>
                  </a:lnTo>
                  <a:lnTo>
                    <a:pt x="1143000" y="0"/>
                  </a:lnTo>
                  <a:close/>
                </a:path>
              </a:pathLst>
            </a:custGeom>
            <a:solidFill>
              <a:srgbClr val="BC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/>
            <p:cNvSpPr/>
            <p:nvPr/>
          </p:nvSpPr>
          <p:spPr>
            <a:xfrm>
              <a:off x="4191000" y="365760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285750"/>
                  </a:moveTo>
                  <a:lnTo>
                    <a:pt x="285750" y="0"/>
                  </a:lnTo>
                  <a:lnTo>
                    <a:pt x="1143000" y="0"/>
                  </a:lnTo>
                  <a:lnTo>
                    <a:pt x="1143000" y="857250"/>
                  </a:lnTo>
                  <a:lnTo>
                    <a:pt x="857250" y="1143000"/>
                  </a:lnTo>
                  <a:lnTo>
                    <a:pt x="0" y="1143000"/>
                  </a:lnTo>
                  <a:lnTo>
                    <a:pt x="0" y="285750"/>
                  </a:lnTo>
                  <a:close/>
                </a:path>
                <a:path w="1143000" h="1143000">
                  <a:moveTo>
                    <a:pt x="0" y="285750"/>
                  </a:moveTo>
                  <a:lnTo>
                    <a:pt x="857250" y="285750"/>
                  </a:lnTo>
                  <a:lnTo>
                    <a:pt x="1143000" y="0"/>
                  </a:lnTo>
                </a:path>
                <a:path w="1143000" h="1143000">
                  <a:moveTo>
                    <a:pt x="857250" y="285750"/>
                  </a:moveTo>
                  <a:lnTo>
                    <a:pt x="857250" y="114300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1"/>
            <p:cNvSpPr/>
            <p:nvPr/>
          </p:nvSpPr>
          <p:spPr>
            <a:xfrm>
              <a:off x="3048000" y="4248150"/>
              <a:ext cx="857250" cy="857250"/>
            </a:xfrm>
            <a:custGeom>
              <a:avLst/>
              <a:gdLst/>
              <a:ahLst/>
              <a:cxnLst/>
              <a:rect l="l" t="t" r="r" b="b"/>
              <a:pathLst>
                <a:path w="857250" h="857250">
                  <a:moveTo>
                    <a:pt x="857250" y="0"/>
                  </a:moveTo>
                  <a:lnTo>
                    <a:pt x="0" y="0"/>
                  </a:lnTo>
                  <a:lnTo>
                    <a:pt x="0" y="857250"/>
                  </a:lnTo>
                  <a:lnTo>
                    <a:pt x="857250" y="857250"/>
                  </a:lnTo>
                  <a:lnTo>
                    <a:pt x="857250" y="0"/>
                  </a:lnTo>
                  <a:close/>
                </a:path>
              </a:pathLst>
            </a:custGeom>
            <a:solidFill>
              <a:srgbClr val="AC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2"/>
            <p:cNvSpPr/>
            <p:nvPr/>
          </p:nvSpPr>
          <p:spPr>
            <a:xfrm>
              <a:off x="3905250" y="3962400"/>
              <a:ext cx="285750" cy="1143000"/>
            </a:xfrm>
            <a:custGeom>
              <a:avLst/>
              <a:gdLst/>
              <a:ahLst/>
              <a:cxnLst/>
              <a:rect l="l" t="t" r="r" b="b"/>
              <a:pathLst>
                <a:path w="285750" h="1143000">
                  <a:moveTo>
                    <a:pt x="285750" y="0"/>
                  </a:moveTo>
                  <a:lnTo>
                    <a:pt x="0" y="285750"/>
                  </a:lnTo>
                  <a:lnTo>
                    <a:pt x="0" y="1143000"/>
                  </a:lnTo>
                  <a:lnTo>
                    <a:pt x="285750" y="857250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8A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3"/>
            <p:cNvSpPr/>
            <p:nvPr/>
          </p:nvSpPr>
          <p:spPr>
            <a:xfrm>
              <a:off x="3048000" y="3962400"/>
              <a:ext cx="1143000" cy="285750"/>
            </a:xfrm>
            <a:custGeom>
              <a:avLst/>
              <a:gdLst/>
              <a:ahLst/>
              <a:cxnLst/>
              <a:rect l="l" t="t" r="r" b="b"/>
              <a:pathLst>
                <a:path w="1143000" h="285750">
                  <a:moveTo>
                    <a:pt x="1143000" y="0"/>
                  </a:moveTo>
                  <a:lnTo>
                    <a:pt x="285750" y="0"/>
                  </a:lnTo>
                  <a:lnTo>
                    <a:pt x="0" y="285750"/>
                  </a:lnTo>
                  <a:lnTo>
                    <a:pt x="857250" y="285750"/>
                  </a:lnTo>
                  <a:lnTo>
                    <a:pt x="1143000" y="0"/>
                  </a:lnTo>
                  <a:close/>
                </a:path>
              </a:pathLst>
            </a:custGeom>
            <a:solidFill>
              <a:srgbClr val="BC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4"/>
            <p:cNvSpPr/>
            <p:nvPr/>
          </p:nvSpPr>
          <p:spPr>
            <a:xfrm>
              <a:off x="3048000" y="396240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285750"/>
                  </a:moveTo>
                  <a:lnTo>
                    <a:pt x="285750" y="0"/>
                  </a:lnTo>
                  <a:lnTo>
                    <a:pt x="1143000" y="0"/>
                  </a:lnTo>
                  <a:lnTo>
                    <a:pt x="1143000" y="857250"/>
                  </a:lnTo>
                  <a:lnTo>
                    <a:pt x="857250" y="1143000"/>
                  </a:lnTo>
                  <a:lnTo>
                    <a:pt x="0" y="1143000"/>
                  </a:lnTo>
                  <a:lnTo>
                    <a:pt x="0" y="285750"/>
                  </a:lnTo>
                  <a:close/>
                </a:path>
                <a:path w="1143000" h="1143000">
                  <a:moveTo>
                    <a:pt x="0" y="285750"/>
                  </a:moveTo>
                  <a:lnTo>
                    <a:pt x="857250" y="285750"/>
                  </a:lnTo>
                  <a:lnTo>
                    <a:pt x="114300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5"/>
            <p:cNvSpPr/>
            <p:nvPr/>
          </p:nvSpPr>
          <p:spPr>
            <a:xfrm>
              <a:off x="3886200" y="4248150"/>
              <a:ext cx="857250" cy="857250"/>
            </a:xfrm>
            <a:custGeom>
              <a:avLst/>
              <a:gdLst/>
              <a:ahLst/>
              <a:cxnLst/>
              <a:rect l="l" t="t" r="r" b="b"/>
              <a:pathLst>
                <a:path w="857250" h="857250">
                  <a:moveTo>
                    <a:pt x="857250" y="0"/>
                  </a:moveTo>
                  <a:lnTo>
                    <a:pt x="0" y="0"/>
                  </a:lnTo>
                  <a:lnTo>
                    <a:pt x="0" y="857250"/>
                  </a:lnTo>
                  <a:lnTo>
                    <a:pt x="857250" y="857250"/>
                  </a:lnTo>
                  <a:lnTo>
                    <a:pt x="857250" y="0"/>
                  </a:lnTo>
                  <a:close/>
                </a:path>
              </a:pathLst>
            </a:custGeom>
            <a:solidFill>
              <a:srgbClr val="AC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6"/>
            <p:cNvSpPr/>
            <p:nvPr/>
          </p:nvSpPr>
          <p:spPr>
            <a:xfrm>
              <a:off x="4743450" y="3962400"/>
              <a:ext cx="285750" cy="1143000"/>
            </a:xfrm>
            <a:custGeom>
              <a:avLst/>
              <a:gdLst/>
              <a:ahLst/>
              <a:cxnLst/>
              <a:rect l="l" t="t" r="r" b="b"/>
              <a:pathLst>
                <a:path w="285750" h="1143000">
                  <a:moveTo>
                    <a:pt x="285750" y="0"/>
                  </a:moveTo>
                  <a:lnTo>
                    <a:pt x="0" y="285750"/>
                  </a:lnTo>
                  <a:lnTo>
                    <a:pt x="0" y="1143000"/>
                  </a:lnTo>
                  <a:lnTo>
                    <a:pt x="285750" y="857250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8A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7"/>
            <p:cNvSpPr/>
            <p:nvPr/>
          </p:nvSpPr>
          <p:spPr>
            <a:xfrm>
              <a:off x="3886200" y="3962400"/>
              <a:ext cx="1143000" cy="285750"/>
            </a:xfrm>
            <a:custGeom>
              <a:avLst/>
              <a:gdLst/>
              <a:ahLst/>
              <a:cxnLst/>
              <a:rect l="l" t="t" r="r" b="b"/>
              <a:pathLst>
                <a:path w="1143000" h="285750">
                  <a:moveTo>
                    <a:pt x="1143000" y="0"/>
                  </a:moveTo>
                  <a:lnTo>
                    <a:pt x="285750" y="0"/>
                  </a:lnTo>
                  <a:lnTo>
                    <a:pt x="0" y="285750"/>
                  </a:lnTo>
                  <a:lnTo>
                    <a:pt x="857250" y="285750"/>
                  </a:lnTo>
                  <a:lnTo>
                    <a:pt x="1143000" y="0"/>
                  </a:lnTo>
                  <a:close/>
                </a:path>
              </a:pathLst>
            </a:custGeom>
            <a:solidFill>
              <a:srgbClr val="BC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8"/>
            <p:cNvSpPr/>
            <p:nvPr/>
          </p:nvSpPr>
          <p:spPr>
            <a:xfrm>
              <a:off x="3886200" y="396240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285750"/>
                  </a:moveTo>
                  <a:lnTo>
                    <a:pt x="285750" y="0"/>
                  </a:lnTo>
                  <a:lnTo>
                    <a:pt x="1143000" y="0"/>
                  </a:lnTo>
                  <a:lnTo>
                    <a:pt x="1143000" y="857250"/>
                  </a:lnTo>
                  <a:lnTo>
                    <a:pt x="857250" y="1143000"/>
                  </a:lnTo>
                  <a:lnTo>
                    <a:pt x="0" y="1143000"/>
                  </a:lnTo>
                  <a:lnTo>
                    <a:pt x="0" y="285750"/>
                  </a:lnTo>
                  <a:close/>
                </a:path>
                <a:path w="1143000" h="1143000">
                  <a:moveTo>
                    <a:pt x="0" y="285750"/>
                  </a:moveTo>
                  <a:lnTo>
                    <a:pt x="857250" y="285750"/>
                  </a:lnTo>
                  <a:lnTo>
                    <a:pt x="1143000" y="0"/>
                  </a:lnTo>
                </a:path>
                <a:path w="1143000" h="1143000">
                  <a:moveTo>
                    <a:pt x="857250" y="285750"/>
                  </a:moveTo>
                  <a:lnTo>
                    <a:pt x="857250" y="114300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9"/>
            <p:cNvSpPr/>
            <p:nvPr/>
          </p:nvSpPr>
          <p:spPr>
            <a:xfrm>
              <a:off x="3352800" y="3105150"/>
              <a:ext cx="857250" cy="857250"/>
            </a:xfrm>
            <a:custGeom>
              <a:avLst/>
              <a:gdLst/>
              <a:ahLst/>
              <a:cxnLst/>
              <a:rect l="l" t="t" r="r" b="b"/>
              <a:pathLst>
                <a:path w="857250" h="857250">
                  <a:moveTo>
                    <a:pt x="857250" y="0"/>
                  </a:moveTo>
                  <a:lnTo>
                    <a:pt x="0" y="0"/>
                  </a:lnTo>
                  <a:lnTo>
                    <a:pt x="0" y="857250"/>
                  </a:lnTo>
                  <a:lnTo>
                    <a:pt x="857250" y="857250"/>
                  </a:lnTo>
                  <a:lnTo>
                    <a:pt x="857250" y="0"/>
                  </a:lnTo>
                  <a:close/>
                </a:path>
              </a:pathLst>
            </a:custGeom>
            <a:solidFill>
              <a:srgbClr val="AC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0"/>
            <p:cNvSpPr/>
            <p:nvPr/>
          </p:nvSpPr>
          <p:spPr>
            <a:xfrm>
              <a:off x="4210050" y="2819400"/>
              <a:ext cx="285750" cy="1143000"/>
            </a:xfrm>
            <a:custGeom>
              <a:avLst/>
              <a:gdLst/>
              <a:ahLst/>
              <a:cxnLst/>
              <a:rect l="l" t="t" r="r" b="b"/>
              <a:pathLst>
                <a:path w="285750" h="1143000">
                  <a:moveTo>
                    <a:pt x="285750" y="0"/>
                  </a:moveTo>
                  <a:lnTo>
                    <a:pt x="0" y="285750"/>
                  </a:lnTo>
                  <a:lnTo>
                    <a:pt x="0" y="1143000"/>
                  </a:lnTo>
                  <a:lnTo>
                    <a:pt x="285750" y="857250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8A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1"/>
            <p:cNvSpPr/>
            <p:nvPr/>
          </p:nvSpPr>
          <p:spPr>
            <a:xfrm>
              <a:off x="3352800" y="2819400"/>
              <a:ext cx="1143000" cy="285750"/>
            </a:xfrm>
            <a:custGeom>
              <a:avLst/>
              <a:gdLst/>
              <a:ahLst/>
              <a:cxnLst/>
              <a:rect l="l" t="t" r="r" b="b"/>
              <a:pathLst>
                <a:path w="1143000" h="285750">
                  <a:moveTo>
                    <a:pt x="1143000" y="0"/>
                  </a:moveTo>
                  <a:lnTo>
                    <a:pt x="285750" y="0"/>
                  </a:lnTo>
                  <a:lnTo>
                    <a:pt x="0" y="285750"/>
                  </a:lnTo>
                  <a:lnTo>
                    <a:pt x="857250" y="285750"/>
                  </a:lnTo>
                  <a:lnTo>
                    <a:pt x="1143000" y="0"/>
                  </a:lnTo>
                  <a:close/>
                </a:path>
              </a:pathLst>
            </a:custGeom>
            <a:solidFill>
              <a:srgbClr val="BC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2"/>
            <p:cNvSpPr/>
            <p:nvPr/>
          </p:nvSpPr>
          <p:spPr>
            <a:xfrm>
              <a:off x="3352800" y="281940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285750"/>
                  </a:moveTo>
                  <a:lnTo>
                    <a:pt x="285750" y="0"/>
                  </a:lnTo>
                  <a:lnTo>
                    <a:pt x="1143000" y="0"/>
                  </a:lnTo>
                  <a:lnTo>
                    <a:pt x="1143000" y="857250"/>
                  </a:lnTo>
                  <a:lnTo>
                    <a:pt x="857250" y="1143000"/>
                  </a:lnTo>
                  <a:lnTo>
                    <a:pt x="0" y="1143000"/>
                  </a:lnTo>
                  <a:lnTo>
                    <a:pt x="0" y="285750"/>
                  </a:lnTo>
                  <a:close/>
                </a:path>
                <a:path w="1143000" h="1143000">
                  <a:moveTo>
                    <a:pt x="0" y="285750"/>
                  </a:moveTo>
                  <a:lnTo>
                    <a:pt x="857250" y="285750"/>
                  </a:lnTo>
                  <a:lnTo>
                    <a:pt x="114300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23"/>
            <p:cNvSpPr/>
            <p:nvPr/>
          </p:nvSpPr>
          <p:spPr>
            <a:xfrm>
              <a:off x="4191000" y="3105150"/>
              <a:ext cx="857250" cy="857250"/>
            </a:xfrm>
            <a:custGeom>
              <a:avLst/>
              <a:gdLst/>
              <a:ahLst/>
              <a:cxnLst/>
              <a:rect l="l" t="t" r="r" b="b"/>
              <a:pathLst>
                <a:path w="857250" h="857250">
                  <a:moveTo>
                    <a:pt x="857250" y="0"/>
                  </a:moveTo>
                  <a:lnTo>
                    <a:pt x="0" y="0"/>
                  </a:lnTo>
                  <a:lnTo>
                    <a:pt x="0" y="857250"/>
                  </a:lnTo>
                  <a:lnTo>
                    <a:pt x="857250" y="857250"/>
                  </a:lnTo>
                  <a:lnTo>
                    <a:pt x="857250" y="0"/>
                  </a:lnTo>
                  <a:close/>
                </a:path>
              </a:pathLst>
            </a:custGeom>
            <a:solidFill>
              <a:srgbClr val="AC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24"/>
            <p:cNvSpPr/>
            <p:nvPr/>
          </p:nvSpPr>
          <p:spPr>
            <a:xfrm>
              <a:off x="5048250" y="2819400"/>
              <a:ext cx="285750" cy="1143000"/>
            </a:xfrm>
            <a:custGeom>
              <a:avLst/>
              <a:gdLst/>
              <a:ahLst/>
              <a:cxnLst/>
              <a:rect l="l" t="t" r="r" b="b"/>
              <a:pathLst>
                <a:path w="285750" h="1143000">
                  <a:moveTo>
                    <a:pt x="285750" y="0"/>
                  </a:moveTo>
                  <a:lnTo>
                    <a:pt x="0" y="285750"/>
                  </a:lnTo>
                  <a:lnTo>
                    <a:pt x="0" y="1143000"/>
                  </a:lnTo>
                  <a:lnTo>
                    <a:pt x="285750" y="857250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8A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25"/>
            <p:cNvSpPr/>
            <p:nvPr/>
          </p:nvSpPr>
          <p:spPr>
            <a:xfrm>
              <a:off x="4191000" y="2819400"/>
              <a:ext cx="1143000" cy="285750"/>
            </a:xfrm>
            <a:custGeom>
              <a:avLst/>
              <a:gdLst/>
              <a:ahLst/>
              <a:cxnLst/>
              <a:rect l="l" t="t" r="r" b="b"/>
              <a:pathLst>
                <a:path w="1143000" h="285750">
                  <a:moveTo>
                    <a:pt x="1143000" y="0"/>
                  </a:moveTo>
                  <a:lnTo>
                    <a:pt x="285750" y="0"/>
                  </a:lnTo>
                  <a:lnTo>
                    <a:pt x="0" y="285750"/>
                  </a:lnTo>
                  <a:lnTo>
                    <a:pt x="857250" y="285750"/>
                  </a:lnTo>
                  <a:lnTo>
                    <a:pt x="1143000" y="0"/>
                  </a:lnTo>
                  <a:close/>
                </a:path>
              </a:pathLst>
            </a:custGeom>
            <a:solidFill>
              <a:srgbClr val="BC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6"/>
            <p:cNvSpPr/>
            <p:nvPr/>
          </p:nvSpPr>
          <p:spPr>
            <a:xfrm>
              <a:off x="4191000" y="281940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285750"/>
                  </a:moveTo>
                  <a:lnTo>
                    <a:pt x="285750" y="0"/>
                  </a:lnTo>
                  <a:lnTo>
                    <a:pt x="1143000" y="0"/>
                  </a:lnTo>
                  <a:lnTo>
                    <a:pt x="1143000" y="857250"/>
                  </a:lnTo>
                  <a:lnTo>
                    <a:pt x="857250" y="1143000"/>
                  </a:lnTo>
                  <a:lnTo>
                    <a:pt x="0" y="1143000"/>
                  </a:lnTo>
                  <a:lnTo>
                    <a:pt x="0" y="285750"/>
                  </a:lnTo>
                  <a:close/>
                </a:path>
                <a:path w="1143000" h="1143000">
                  <a:moveTo>
                    <a:pt x="0" y="285750"/>
                  </a:moveTo>
                  <a:lnTo>
                    <a:pt x="857250" y="285750"/>
                  </a:lnTo>
                  <a:lnTo>
                    <a:pt x="1143000" y="0"/>
                  </a:lnTo>
                </a:path>
                <a:path w="1143000" h="1143000">
                  <a:moveTo>
                    <a:pt x="857250" y="285750"/>
                  </a:moveTo>
                  <a:lnTo>
                    <a:pt x="857250" y="114300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7"/>
            <p:cNvSpPr/>
            <p:nvPr/>
          </p:nvSpPr>
          <p:spPr>
            <a:xfrm>
              <a:off x="3048000" y="3409950"/>
              <a:ext cx="857250" cy="857250"/>
            </a:xfrm>
            <a:custGeom>
              <a:avLst/>
              <a:gdLst/>
              <a:ahLst/>
              <a:cxnLst/>
              <a:rect l="l" t="t" r="r" b="b"/>
              <a:pathLst>
                <a:path w="857250" h="857250">
                  <a:moveTo>
                    <a:pt x="857250" y="0"/>
                  </a:moveTo>
                  <a:lnTo>
                    <a:pt x="0" y="0"/>
                  </a:lnTo>
                  <a:lnTo>
                    <a:pt x="0" y="857250"/>
                  </a:lnTo>
                  <a:lnTo>
                    <a:pt x="857250" y="857250"/>
                  </a:lnTo>
                  <a:lnTo>
                    <a:pt x="857250" y="0"/>
                  </a:lnTo>
                  <a:close/>
                </a:path>
              </a:pathLst>
            </a:custGeom>
            <a:solidFill>
              <a:srgbClr val="AC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28"/>
            <p:cNvSpPr/>
            <p:nvPr/>
          </p:nvSpPr>
          <p:spPr>
            <a:xfrm>
              <a:off x="3905250" y="3124200"/>
              <a:ext cx="285750" cy="1143000"/>
            </a:xfrm>
            <a:custGeom>
              <a:avLst/>
              <a:gdLst/>
              <a:ahLst/>
              <a:cxnLst/>
              <a:rect l="l" t="t" r="r" b="b"/>
              <a:pathLst>
                <a:path w="285750" h="1143000">
                  <a:moveTo>
                    <a:pt x="285750" y="0"/>
                  </a:moveTo>
                  <a:lnTo>
                    <a:pt x="0" y="285750"/>
                  </a:lnTo>
                  <a:lnTo>
                    <a:pt x="0" y="1143000"/>
                  </a:lnTo>
                  <a:lnTo>
                    <a:pt x="285750" y="857250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8A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29"/>
            <p:cNvSpPr/>
            <p:nvPr/>
          </p:nvSpPr>
          <p:spPr>
            <a:xfrm>
              <a:off x="3048000" y="3124200"/>
              <a:ext cx="1143000" cy="285750"/>
            </a:xfrm>
            <a:custGeom>
              <a:avLst/>
              <a:gdLst/>
              <a:ahLst/>
              <a:cxnLst/>
              <a:rect l="l" t="t" r="r" b="b"/>
              <a:pathLst>
                <a:path w="1143000" h="285750">
                  <a:moveTo>
                    <a:pt x="1143000" y="0"/>
                  </a:moveTo>
                  <a:lnTo>
                    <a:pt x="285750" y="0"/>
                  </a:lnTo>
                  <a:lnTo>
                    <a:pt x="0" y="285750"/>
                  </a:lnTo>
                  <a:lnTo>
                    <a:pt x="857250" y="285750"/>
                  </a:lnTo>
                  <a:lnTo>
                    <a:pt x="1143000" y="0"/>
                  </a:lnTo>
                  <a:close/>
                </a:path>
              </a:pathLst>
            </a:custGeom>
            <a:solidFill>
              <a:srgbClr val="BC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30"/>
            <p:cNvSpPr/>
            <p:nvPr/>
          </p:nvSpPr>
          <p:spPr>
            <a:xfrm>
              <a:off x="3048000" y="312420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285750"/>
                  </a:moveTo>
                  <a:lnTo>
                    <a:pt x="285750" y="0"/>
                  </a:lnTo>
                  <a:lnTo>
                    <a:pt x="1143000" y="0"/>
                  </a:lnTo>
                  <a:lnTo>
                    <a:pt x="1143000" y="857250"/>
                  </a:lnTo>
                  <a:lnTo>
                    <a:pt x="857250" y="1143000"/>
                  </a:lnTo>
                  <a:lnTo>
                    <a:pt x="0" y="1143000"/>
                  </a:lnTo>
                  <a:lnTo>
                    <a:pt x="0" y="285750"/>
                  </a:lnTo>
                  <a:close/>
                </a:path>
                <a:path w="1143000" h="1143000">
                  <a:moveTo>
                    <a:pt x="0" y="285750"/>
                  </a:moveTo>
                  <a:lnTo>
                    <a:pt x="857250" y="285750"/>
                  </a:lnTo>
                  <a:lnTo>
                    <a:pt x="114300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31"/>
            <p:cNvSpPr/>
            <p:nvPr/>
          </p:nvSpPr>
          <p:spPr>
            <a:xfrm>
              <a:off x="3886200" y="3409950"/>
              <a:ext cx="857250" cy="857250"/>
            </a:xfrm>
            <a:custGeom>
              <a:avLst/>
              <a:gdLst/>
              <a:ahLst/>
              <a:cxnLst/>
              <a:rect l="l" t="t" r="r" b="b"/>
              <a:pathLst>
                <a:path w="857250" h="857250">
                  <a:moveTo>
                    <a:pt x="857250" y="0"/>
                  </a:moveTo>
                  <a:lnTo>
                    <a:pt x="0" y="0"/>
                  </a:lnTo>
                  <a:lnTo>
                    <a:pt x="0" y="857250"/>
                  </a:lnTo>
                  <a:lnTo>
                    <a:pt x="857250" y="857250"/>
                  </a:lnTo>
                  <a:lnTo>
                    <a:pt x="857250" y="0"/>
                  </a:lnTo>
                  <a:close/>
                </a:path>
              </a:pathLst>
            </a:custGeom>
            <a:solidFill>
              <a:srgbClr val="AC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32"/>
            <p:cNvSpPr/>
            <p:nvPr/>
          </p:nvSpPr>
          <p:spPr>
            <a:xfrm>
              <a:off x="4743450" y="3124200"/>
              <a:ext cx="285750" cy="1143000"/>
            </a:xfrm>
            <a:custGeom>
              <a:avLst/>
              <a:gdLst/>
              <a:ahLst/>
              <a:cxnLst/>
              <a:rect l="l" t="t" r="r" b="b"/>
              <a:pathLst>
                <a:path w="285750" h="1143000">
                  <a:moveTo>
                    <a:pt x="285750" y="0"/>
                  </a:moveTo>
                  <a:lnTo>
                    <a:pt x="0" y="285750"/>
                  </a:lnTo>
                  <a:lnTo>
                    <a:pt x="0" y="1143000"/>
                  </a:lnTo>
                  <a:lnTo>
                    <a:pt x="285750" y="857250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8A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33"/>
            <p:cNvSpPr/>
            <p:nvPr/>
          </p:nvSpPr>
          <p:spPr>
            <a:xfrm>
              <a:off x="3886200" y="3124200"/>
              <a:ext cx="1143000" cy="285750"/>
            </a:xfrm>
            <a:custGeom>
              <a:avLst/>
              <a:gdLst/>
              <a:ahLst/>
              <a:cxnLst/>
              <a:rect l="l" t="t" r="r" b="b"/>
              <a:pathLst>
                <a:path w="1143000" h="285750">
                  <a:moveTo>
                    <a:pt x="1143000" y="0"/>
                  </a:moveTo>
                  <a:lnTo>
                    <a:pt x="285750" y="0"/>
                  </a:lnTo>
                  <a:lnTo>
                    <a:pt x="0" y="285750"/>
                  </a:lnTo>
                  <a:lnTo>
                    <a:pt x="857250" y="285750"/>
                  </a:lnTo>
                  <a:lnTo>
                    <a:pt x="1143000" y="0"/>
                  </a:lnTo>
                  <a:close/>
                </a:path>
              </a:pathLst>
            </a:custGeom>
            <a:solidFill>
              <a:srgbClr val="BC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34"/>
            <p:cNvSpPr/>
            <p:nvPr/>
          </p:nvSpPr>
          <p:spPr>
            <a:xfrm>
              <a:off x="3886200" y="312420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285750"/>
                  </a:moveTo>
                  <a:lnTo>
                    <a:pt x="285750" y="0"/>
                  </a:lnTo>
                  <a:lnTo>
                    <a:pt x="1143000" y="0"/>
                  </a:lnTo>
                  <a:lnTo>
                    <a:pt x="1143000" y="857250"/>
                  </a:lnTo>
                  <a:lnTo>
                    <a:pt x="857250" y="1143000"/>
                  </a:lnTo>
                  <a:lnTo>
                    <a:pt x="0" y="1143000"/>
                  </a:lnTo>
                  <a:lnTo>
                    <a:pt x="0" y="285750"/>
                  </a:lnTo>
                  <a:close/>
                </a:path>
                <a:path w="1143000" h="1143000">
                  <a:moveTo>
                    <a:pt x="0" y="285750"/>
                  </a:moveTo>
                  <a:lnTo>
                    <a:pt x="857250" y="285750"/>
                  </a:lnTo>
                  <a:lnTo>
                    <a:pt x="1143000" y="0"/>
                  </a:lnTo>
                </a:path>
                <a:path w="1143000" h="1143000">
                  <a:moveTo>
                    <a:pt x="857250" y="285750"/>
                  </a:moveTo>
                  <a:lnTo>
                    <a:pt x="857250" y="114300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35"/>
          <p:cNvSpPr/>
          <p:nvPr/>
        </p:nvSpPr>
        <p:spPr>
          <a:xfrm>
            <a:off x="2493540" y="6219682"/>
            <a:ext cx="1817924" cy="89635"/>
          </a:xfrm>
          <a:custGeom>
            <a:avLst/>
            <a:gdLst/>
            <a:ahLst/>
            <a:cxnLst/>
            <a:rect l="l" t="t" r="r" b="b"/>
            <a:pathLst>
              <a:path w="1752600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76200"/>
                </a:lnTo>
                <a:lnTo>
                  <a:pt x="95250" y="76200"/>
                </a:lnTo>
                <a:lnTo>
                  <a:pt x="95250" y="38100"/>
                </a:lnTo>
                <a:lnTo>
                  <a:pt x="114300" y="38100"/>
                </a:lnTo>
                <a:lnTo>
                  <a:pt x="114300" y="0"/>
                </a:lnTo>
                <a:close/>
              </a:path>
              <a:path w="1752600" h="114300">
                <a:moveTo>
                  <a:pt x="1638300" y="0"/>
                </a:moveTo>
                <a:lnTo>
                  <a:pt x="1638300" y="114300"/>
                </a:lnTo>
                <a:lnTo>
                  <a:pt x="1714500" y="76200"/>
                </a:lnTo>
                <a:lnTo>
                  <a:pt x="1657350" y="76200"/>
                </a:lnTo>
                <a:lnTo>
                  <a:pt x="1657350" y="38100"/>
                </a:lnTo>
                <a:lnTo>
                  <a:pt x="1714500" y="38100"/>
                </a:lnTo>
                <a:lnTo>
                  <a:pt x="1638300" y="0"/>
                </a:lnTo>
                <a:close/>
              </a:path>
              <a:path w="1752600" h="114300">
                <a:moveTo>
                  <a:pt x="114300" y="38100"/>
                </a:moveTo>
                <a:lnTo>
                  <a:pt x="95250" y="38100"/>
                </a:lnTo>
                <a:lnTo>
                  <a:pt x="95250" y="76200"/>
                </a:lnTo>
                <a:lnTo>
                  <a:pt x="114300" y="76200"/>
                </a:lnTo>
                <a:lnTo>
                  <a:pt x="114300" y="38100"/>
                </a:lnTo>
                <a:close/>
              </a:path>
              <a:path w="1752600" h="114300">
                <a:moveTo>
                  <a:pt x="1638300" y="38100"/>
                </a:moveTo>
                <a:lnTo>
                  <a:pt x="114300" y="38100"/>
                </a:lnTo>
                <a:lnTo>
                  <a:pt x="114300" y="76200"/>
                </a:lnTo>
                <a:lnTo>
                  <a:pt x="1638300" y="76200"/>
                </a:lnTo>
                <a:lnTo>
                  <a:pt x="1638300" y="38100"/>
                </a:lnTo>
                <a:close/>
              </a:path>
              <a:path w="1752600" h="114300">
                <a:moveTo>
                  <a:pt x="1714500" y="38100"/>
                </a:moveTo>
                <a:lnTo>
                  <a:pt x="1657350" y="38100"/>
                </a:lnTo>
                <a:lnTo>
                  <a:pt x="1657350" y="76200"/>
                </a:lnTo>
                <a:lnTo>
                  <a:pt x="1714500" y="76200"/>
                </a:lnTo>
                <a:lnTo>
                  <a:pt x="1752600" y="57150"/>
                </a:lnTo>
                <a:lnTo>
                  <a:pt x="1714500" y="3810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36"/>
          <p:cNvSpPr/>
          <p:nvPr/>
        </p:nvSpPr>
        <p:spPr>
          <a:xfrm>
            <a:off x="2044054" y="3351593"/>
            <a:ext cx="979805" cy="2795905"/>
          </a:xfrm>
          <a:custGeom>
            <a:avLst/>
            <a:gdLst/>
            <a:ahLst/>
            <a:cxnLst/>
            <a:rect l="l" t="t" r="r" b="b"/>
            <a:pathLst>
              <a:path w="979804" h="2795904">
                <a:moveTo>
                  <a:pt x="114300" y="1157351"/>
                </a:moveTo>
                <a:lnTo>
                  <a:pt x="104775" y="1138301"/>
                </a:lnTo>
                <a:lnTo>
                  <a:pt x="57150" y="1043051"/>
                </a:lnTo>
                <a:lnTo>
                  <a:pt x="0" y="1157351"/>
                </a:lnTo>
                <a:lnTo>
                  <a:pt x="38100" y="1157351"/>
                </a:lnTo>
                <a:lnTo>
                  <a:pt x="38100" y="2681351"/>
                </a:lnTo>
                <a:lnTo>
                  <a:pt x="0" y="2681351"/>
                </a:lnTo>
                <a:lnTo>
                  <a:pt x="57150" y="2795651"/>
                </a:lnTo>
                <a:lnTo>
                  <a:pt x="104775" y="2700401"/>
                </a:lnTo>
                <a:lnTo>
                  <a:pt x="114300" y="2681351"/>
                </a:lnTo>
                <a:lnTo>
                  <a:pt x="76200" y="2681351"/>
                </a:lnTo>
                <a:lnTo>
                  <a:pt x="76200" y="1157351"/>
                </a:lnTo>
                <a:lnTo>
                  <a:pt x="114300" y="1157351"/>
                </a:lnTo>
                <a:close/>
              </a:path>
              <a:path w="979804" h="2795904">
                <a:moveTo>
                  <a:pt x="979424" y="0"/>
                </a:moveTo>
                <a:lnTo>
                  <a:pt x="860552" y="47244"/>
                </a:lnTo>
                <a:lnTo>
                  <a:pt x="889012" y="72618"/>
                </a:lnTo>
                <a:lnTo>
                  <a:pt x="144589" y="905459"/>
                </a:lnTo>
                <a:lnTo>
                  <a:pt x="116205" y="880110"/>
                </a:lnTo>
                <a:lnTo>
                  <a:pt x="82677" y="1003427"/>
                </a:lnTo>
                <a:lnTo>
                  <a:pt x="201422" y="956183"/>
                </a:lnTo>
                <a:lnTo>
                  <a:pt x="188899" y="945007"/>
                </a:lnTo>
                <a:lnTo>
                  <a:pt x="172974" y="930795"/>
                </a:lnTo>
                <a:lnTo>
                  <a:pt x="917473" y="97993"/>
                </a:lnTo>
                <a:lnTo>
                  <a:pt x="945896" y="123317"/>
                </a:lnTo>
                <a:lnTo>
                  <a:pt x="963536" y="58420"/>
                </a:lnTo>
                <a:lnTo>
                  <a:pt x="979424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1314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670"/>
            <a:ext cx="9144000" cy="68473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19100" y="1676400"/>
            <a:ext cx="8305800" cy="6155531"/>
          </a:xfrm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dirty="0"/>
              <a:t>cube of a number is product of a number multiplied by itself </a:t>
            </a:r>
            <a:r>
              <a:rPr lang="en-US" sz="2800" dirty="0" smtClean="0"/>
              <a:t>three </a:t>
            </a:r>
            <a:r>
              <a:rPr lang="en-US" sz="2800" dirty="0"/>
              <a:t>times and is read as the number raised to the power </a:t>
            </a:r>
            <a:r>
              <a:rPr lang="en-US" sz="2800" dirty="0" smtClean="0"/>
              <a:t>3.</a:t>
            </a:r>
            <a:endParaRPr lang="en-US" sz="2800" dirty="0"/>
          </a:p>
          <a:p>
            <a:r>
              <a:rPr lang="en-US" sz="2800" dirty="0"/>
              <a:t> </a:t>
            </a:r>
            <a:r>
              <a:rPr lang="en-US" sz="2800" dirty="0" smtClean="0"/>
              <a:t> </a:t>
            </a:r>
            <a:r>
              <a:rPr lang="en-US" sz="2800" dirty="0"/>
              <a:t>Example:  </a:t>
            </a:r>
            <a:r>
              <a:rPr lang="en-US" sz="2800" dirty="0">
                <a:latin typeface="Constantia"/>
                <a:cs typeface="Constantia"/>
              </a:rPr>
              <a:t>3 </a:t>
            </a:r>
            <a:r>
              <a:rPr lang="en-US" sz="2800" spc="-5" dirty="0">
                <a:latin typeface="Constantia"/>
                <a:cs typeface="Constantia"/>
              </a:rPr>
              <a:t>cubed </a:t>
            </a:r>
            <a:r>
              <a:rPr lang="en-US" sz="2800" dirty="0">
                <a:latin typeface="Constantia"/>
                <a:cs typeface="Constantia"/>
              </a:rPr>
              <a:t>= </a:t>
            </a:r>
            <a:r>
              <a:rPr lang="en-US" sz="2800" spc="-10" dirty="0">
                <a:latin typeface="Constantia"/>
                <a:cs typeface="Constantia"/>
              </a:rPr>
              <a:t>3</a:t>
            </a:r>
            <a:r>
              <a:rPr lang="en-US" sz="2800" spc="-15" baseline="25462" dirty="0">
                <a:latin typeface="Constantia"/>
                <a:cs typeface="Constantia"/>
              </a:rPr>
              <a:t>3 </a:t>
            </a:r>
            <a:r>
              <a:rPr lang="en-US" sz="2800" dirty="0">
                <a:latin typeface="Constantia"/>
                <a:cs typeface="Constantia"/>
              </a:rPr>
              <a:t>= 3 x 3 x 3 =</a:t>
            </a:r>
            <a:r>
              <a:rPr lang="en-US" sz="2800" spc="-310" dirty="0">
                <a:latin typeface="Constantia"/>
                <a:cs typeface="Constantia"/>
              </a:rPr>
              <a:t> </a:t>
            </a:r>
            <a:r>
              <a:rPr lang="en-US" sz="2800" spc="-15" dirty="0">
                <a:latin typeface="Constantia"/>
                <a:cs typeface="Constantia"/>
              </a:rPr>
              <a:t>27</a:t>
            </a:r>
          </a:p>
          <a:p>
            <a:endParaRPr lang="en-US" spc="-15" dirty="0">
              <a:latin typeface="Constantia"/>
              <a:cs typeface="Constantia"/>
            </a:endParaRPr>
          </a:p>
          <a:p>
            <a:r>
              <a:rPr lang="en-US" spc="-15" dirty="0">
                <a:latin typeface="Constantia"/>
                <a:cs typeface="Constantia"/>
              </a:rPr>
              <a:t>                                                                                                   </a:t>
            </a:r>
          </a:p>
          <a:p>
            <a:endParaRPr lang="en-US" spc="-15" dirty="0">
              <a:latin typeface="Constantia"/>
            </a:endParaRPr>
          </a:p>
          <a:p>
            <a:endParaRPr lang="en-US" spc="-15" dirty="0">
              <a:latin typeface="Constantia"/>
            </a:endParaRPr>
          </a:p>
          <a:p>
            <a:endParaRPr lang="en-US" dirty="0"/>
          </a:p>
          <a:p>
            <a:r>
              <a:rPr lang="en-US" dirty="0"/>
              <a:t>                                             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endParaRPr lang="en-US" dirty="0"/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6" name="object 7"/>
          <p:cNvSpPr/>
          <p:nvPr/>
        </p:nvSpPr>
        <p:spPr>
          <a:xfrm>
            <a:off x="5410200" y="3810000"/>
            <a:ext cx="2819400" cy="2514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209800" y="533400"/>
            <a:ext cx="5099474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Idea about cubes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64738" y="533400"/>
            <a:ext cx="4495800" cy="9361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67350" algn="l"/>
              </a:tabLst>
            </a:pPr>
            <a:r>
              <a:rPr lang="en-IN" sz="6000" i="0" u="none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/>
                <a:cs typeface="Calibri"/>
              </a:rPr>
              <a:t>Perfect Cubes</a:t>
            </a:r>
            <a:endParaRPr sz="60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object 4"/>
              <p:cNvSpPr txBox="1"/>
              <p:nvPr/>
            </p:nvSpPr>
            <p:spPr>
              <a:xfrm>
                <a:off x="380999" y="1600200"/>
                <a:ext cx="8463279" cy="400366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spcBef>
                    <a:spcPts val="100"/>
                  </a:spcBef>
                  <a:tabLst>
                    <a:tab pos="2578100" algn="l"/>
                  </a:tabLst>
                  <a:defRPr/>
                </a:pPr>
                <a:r>
                  <a:rPr lang="en-IN" sz="3200" spc="-65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 integer ‘n’ is a perfect cube if there is an integer ‘m’ such that, </a:t>
                </a:r>
                <a:r>
                  <a:rPr lang="en-IN" sz="3200" spc="-65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= m x m x m</a:t>
                </a:r>
              </a:p>
              <a:p>
                <a:pPr marL="127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2578100" algn="l"/>
                  </a:tabLst>
                  <a:defRPr/>
                </a:pPr>
                <a:r>
                  <a:rPr kumimoji="0" lang="en-IN" sz="3200" i="0" u="none" strike="noStrike" kern="1200" cap="none" spc="-65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other words,</a:t>
                </a:r>
                <a:r>
                  <a:rPr kumimoji="0" lang="en-IN" sz="3200" i="0" u="none" strike="noStrike" kern="1200" cap="none" spc="-65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</a:t>
                </a:r>
                <a:r>
                  <a:rPr kumimoji="0" lang="en-IN" sz="3200" i="0" u="none" strike="noStrike" kern="1200" cap="none" spc="-65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product of three same number </a:t>
                </a:r>
                <a:r>
                  <a:rPr kumimoji="0" lang="en-IN" sz="3200" i="0" u="none" strike="noStrike" kern="1200" cap="none" spc="-65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called a perfect cube.</a:t>
                </a:r>
              </a:p>
              <a:p>
                <a:pPr marL="127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2578100" algn="l"/>
                  </a:tabLst>
                  <a:defRPr/>
                </a:pPr>
                <a:r>
                  <a:rPr lang="en-IN" sz="3200" spc="-65" baseline="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E.g</a:t>
                </a:r>
                <a:r>
                  <a:rPr lang="en-IN" sz="3200" spc="-65" baseline="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IN" sz="3200" spc="-65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N" sz="3200" i="1" spc="-6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IN" sz="3200" b="0" i="1" spc="-6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  <m:sup>
                        <m:r>
                          <a:rPr lang="en-IN" sz="3200" b="0" i="1" spc="-6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IN" sz="320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 x 4 x 4 = 64</a:t>
                </a:r>
              </a:p>
              <a:p>
                <a:pPr marL="12700" lvl="0">
                  <a:spcBef>
                    <a:spcPts val="100"/>
                  </a:spcBef>
                  <a:tabLst>
                    <a:tab pos="2578100" algn="l"/>
                  </a:tabLst>
                  <a:defRPr/>
                </a:pPr>
                <a:r>
                  <a:rPr lang="en-I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IN" sz="3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N" sz="3200" i="1" spc="-6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IN" sz="3200" b="0" i="1" spc="-6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  <m:sup>
                        <m:r>
                          <a:rPr lang="en-IN" sz="3200" i="1" spc="-6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IN" sz="320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6 x 6 x 6 = 216</a:t>
                </a:r>
              </a:p>
              <a:p>
                <a:pPr marL="12700" lvl="0">
                  <a:spcBef>
                    <a:spcPts val="100"/>
                  </a:spcBef>
                  <a:tabLst>
                    <a:tab pos="2578100" algn="l"/>
                  </a:tabLst>
                  <a:defRPr/>
                </a:pPr>
                <a:r>
                  <a:rPr lang="en-IN" sz="3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above examples, 64 and 216 are called perfect cubes.</a:t>
                </a:r>
                <a:endParaRPr kumimoji="0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99" y="1600200"/>
                <a:ext cx="8463279" cy="4003660"/>
              </a:xfrm>
              <a:prstGeom prst="rect">
                <a:avLst/>
              </a:prstGeom>
              <a:blipFill rotWithShape="0">
                <a:blip r:embed="rId2"/>
                <a:stretch>
                  <a:fillRect l="-2736" t="-3049" b="-518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225072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457200"/>
            <a:ext cx="65836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Can you identify a perfect cube?</a:t>
            </a:r>
            <a:endParaRPr lang="en-US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1371600"/>
            <a:ext cx="79248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order to check whether a given number is a perfect cube, we should follow the given steps:</a:t>
            </a:r>
          </a:p>
          <a:p>
            <a:r>
              <a:rPr lang="en-I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– 1: </a:t>
            </a:r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Express the given number as a product of prime factors.</a:t>
            </a:r>
          </a:p>
          <a:p>
            <a:r>
              <a:rPr lang="en-I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– 2: </a:t>
            </a:r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Group the factors in triplets such that all three factors in each triplet are the same.</a:t>
            </a:r>
          </a:p>
          <a:p>
            <a:r>
              <a:rPr lang="en-I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– 3: </a:t>
            </a:r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some prime factors are left ungrouped, the given number is not a perfect cube.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834936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457200"/>
            <a:ext cx="7912358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Let’s us Examine some numbers being perfect cubes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4758" y="1143000"/>
            <a:ext cx="8077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Problem – 1: </a:t>
            </a:r>
            <a:r>
              <a:rPr lang="en-US" sz="2000" b="1" dirty="0">
                <a:solidFill>
                  <a:srgbClr val="FF0000"/>
                </a:solidFill>
              </a:rPr>
              <a:t>Is 216 a perfect cube?</a:t>
            </a:r>
          </a:p>
          <a:p>
            <a:r>
              <a:rPr lang="en-US" sz="2000" dirty="0" smtClean="0"/>
              <a:t>Solution</a:t>
            </a:r>
            <a:r>
              <a:rPr lang="en-US" sz="2000" dirty="0"/>
              <a:t>: Resolving 216 </a:t>
            </a:r>
            <a:r>
              <a:rPr lang="en-US" sz="2000" dirty="0" smtClean="0"/>
              <a:t>into </a:t>
            </a:r>
            <a:r>
              <a:rPr lang="en-US" sz="2000" dirty="0"/>
              <a:t>prime factors</a:t>
            </a:r>
          </a:p>
          <a:p>
            <a:r>
              <a:rPr lang="en-US" sz="2000" dirty="0"/>
              <a:t>                     216=2x2x2x3x3x3(Prime factors  can be  grouped into tripled).</a:t>
            </a:r>
          </a:p>
          <a:p>
            <a:r>
              <a:rPr lang="en-US" sz="2000" dirty="0"/>
              <a:t>                      Thus 216 is a perfect </a:t>
            </a:r>
            <a:r>
              <a:rPr lang="en-US" sz="2000" dirty="0" smtClean="0"/>
              <a:t>cube.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Problem – </a:t>
            </a:r>
            <a:r>
              <a:rPr lang="en-US" sz="2000" b="1" dirty="0" smtClean="0">
                <a:solidFill>
                  <a:srgbClr val="FF0000"/>
                </a:solidFill>
              </a:rPr>
              <a:t>2: </a:t>
            </a:r>
            <a:r>
              <a:rPr lang="en-US" sz="2000" b="1" dirty="0">
                <a:solidFill>
                  <a:srgbClr val="FF0000"/>
                </a:solidFill>
              </a:rPr>
              <a:t>Is </a:t>
            </a:r>
            <a:r>
              <a:rPr lang="en-US" sz="2000" b="1" dirty="0" smtClean="0">
                <a:solidFill>
                  <a:srgbClr val="FF0000"/>
                </a:solidFill>
              </a:rPr>
              <a:t>1323 </a:t>
            </a:r>
            <a:r>
              <a:rPr lang="en-US" sz="2000" b="1" dirty="0">
                <a:solidFill>
                  <a:srgbClr val="FF0000"/>
                </a:solidFill>
              </a:rPr>
              <a:t>a perfect cube</a:t>
            </a:r>
            <a:r>
              <a:rPr lang="en-US" sz="2000" b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en-US" sz="2000" dirty="0" smtClean="0"/>
              <a:t>Solution: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dirty="0"/>
              <a:t>Resolving </a:t>
            </a:r>
            <a:r>
              <a:rPr lang="en-US" sz="2000" dirty="0" smtClean="0"/>
              <a:t>1323 into </a:t>
            </a:r>
            <a:r>
              <a:rPr lang="en-US" sz="2000" dirty="0"/>
              <a:t>prime factors</a:t>
            </a:r>
          </a:p>
          <a:p>
            <a:r>
              <a:rPr lang="en-US" sz="2000" dirty="0"/>
              <a:t>                     </a:t>
            </a:r>
            <a:r>
              <a:rPr lang="en-US" sz="2000" dirty="0" smtClean="0"/>
              <a:t>1323=3x3x3x7x7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While grouping the factors, we are left 7x7.</a:t>
            </a:r>
            <a:endParaRPr lang="en-US" sz="2000" dirty="0"/>
          </a:p>
          <a:p>
            <a:r>
              <a:rPr lang="en-US" sz="2000" dirty="0"/>
              <a:t>                      Thus </a:t>
            </a:r>
            <a:r>
              <a:rPr lang="en-US" sz="2000" dirty="0" smtClean="0"/>
              <a:t>1323 </a:t>
            </a:r>
            <a:r>
              <a:rPr lang="en-US" sz="2000" dirty="0"/>
              <a:t>is </a:t>
            </a:r>
            <a:r>
              <a:rPr lang="en-US" sz="2000" dirty="0" smtClean="0"/>
              <a:t>not a </a:t>
            </a:r>
            <a:r>
              <a:rPr lang="en-US" sz="2000" dirty="0"/>
              <a:t>perfect cube</a:t>
            </a:r>
            <a:r>
              <a:rPr lang="en-US" sz="2000" dirty="0" smtClean="0"/>
              <a:t>.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Problem – 3</a:t>
            </a:r>
            <a:r>
              <a:rPr lang="en-US" sz="2000" b="1" dirty="0" smtClean="0">
                <a:solidFill>
                  <a:srgbClr val="FF0000"/>
                </a:solidFill>
              </a:rPr>
              <a:t>: </a:t>
            </a:r>
            <a:r>
              <a:rPr lang="en-US" sz="2000" b="1" dirty="0">
                <a:solidFill>
                  <a:srgbClr val="FF0000"/>
                </a:solidFill>
              </a:rPr>
              <a:t>What is the smallest number by which 3087 must be  multiplied so that product is a perfect cube?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Solution</a:t>
            </a:r>
            <a:r>
              <a:rPr lang="en-US" sz="2000" dirty="0"/>
              <a:t>: </a:t>
            </a:r>
            <a:r>
              <a:rPr lang="en-US" sz="2000" dirty="0" smtClean="0"/>
              <a:t>Find prime factors of 3087.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      3087=3x3x7x7x7</a:t>
            </a:r>
            <a:r>
              <a:rPr lang="en-US" sz="2000" dirty="0"/>
              <a:t>.</a:t>
            </a:r>
          </a:p>
          <a:p>
            <a:r>
              <a:rPr lang="en-US" sz="2000" dirty="0"/>
              <a:t>                     On grouping factors ,we find 3x3 is left out.                           </a:t>
            </a:r>
          </a:p>
          <a:p>
            <a:r>
              <a:rPr lang="en-US" sz="2000" dirty="0"/>
              <a:t>                     Hence 3 must be multiplied, to make it a    perfect square.</a:t>
            </a:r>
          </a:p>
          <a:p>
            <a:endParaRPr lang="en-US" sz="2000" dirty="0"/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459413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C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686</TotalTime>
  <Words>794</Words>
  <Application>Microsoft Office PowerPoint</Application>
  <PresentationFormat>On-screen Show (4:3)</PresentationFormat>
  <Paragraphs>134</Paragraphs>
  <Slides>36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Arial</vt:lpstr>
      <vt:lpstr>Calibri</vt:lpstr>
      <vt:lpstr>Algerian</vt:lpstr>
      <vt:lpstr>Gabriola</vt:lpstr>
      <vt:lpstr>Calibri(body)</vt:lpstr>
      <vt:lpstr>Wingdings</vt:lpstr>
      <vt:lpstr>Times New Roman</vt:lpstr>
      <vt:lpstr>Constantia</vt:lpstr>
      <vt:lpstr>Comic Sans MS</vt:lpstr>
      <vt:lpstr>Cambria Math</vt:lpstr>
      <vt:lpstr>Candara</vt:lpstr>
      <vt:lpstr>Symbol</vt:lpstr>
      <vt:lpstr>Carlito</vt:lpstr>
      <vt:lpstr>Franklin Gothic Medium</vt:lpstr>
      <vt:lpstr>Office Theme</vt:lpstr>
      <vt:lpstr> </vt:lpstr>
      <vt:lpstr>Slide 2</vt:lpstr>
      <vt:lpstr>Learning Objectives and Outcomes</vt:lpstr>
      <vt:lpstr>INTRODUCTION</vt:lpstr>
      <vt:lpstr>Slide 5</vt:lpstr>
      <vt:lpstr>Slide 6</vt:lpstr>
      <vt:lpstr>Perfect Cubes</vt:lpstr>
      <vt:lpstr>Slide 8</vt:lpstr>
      <vt:lpstr>Slide 9</vt:lpstr>
      <vt:lpstr>Properties of Cubes of  numbers</vt:lpstr>
      <vt:lpstr>Slide 11</vt:lpstr>
      <vt:lpstr>Slide 12</vt:lpstr>
      <vt:lpstr>The Cube Root Symbol!!</vt:lpstr>
      <vt:lpstr>Slide 14</vt:lpstr>
      <vt:lpstr>Slide 15</vt:lpstr>
      <vt:lpstr>Not all cube roots  can be simplified!</vt:lpstr>
      <vt:lpstr>Let’s watch this</vt:lpstr>
      <vt:lpstr>Slide 18</vt:lpstr>
      <vt:lpstr>The steps involved to find the cube by primr factorisation are as follows: STEP – 1: Resolve the given perfect cube into its prime factors.  STEP – 2: Group the factors in triplet. STEP – 3: Take one factor out of each triplet. STEP – 4: Multiply all the factors the triplets. Their product will be the required cube root. 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FINDING CUBE ROOTS USING ESTIMATION</vt:lpstr>
      <vt:lpstr>CONCEPT MAP 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oem</dc:creator>
  <cp:lastModifiedBy>rajni bala</cp:lastModifiedBy>
  <cp:revision>112</cp:revision>
  <dcterms:created xsi:type="dcterms:W3CDTF">2020-03-19T19:19:42Z</dcterms:created>
  <dcterms:modified xsi:type="dcterms:W3CDTF">2020-04-30T07:13:12Z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2014-07-15T00:00:00Z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2020-03-19T00:00:00Z</vt:filetime>
  </property>
</Properties>
</file>